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52"/>
  </p:notesMasterIdLst>
  <p:sldIdLst>
    <p:sldId id="319" r:id="rId2"/>
    <p:sldId id="321" r:id="rId3"/>
    <p:sldId id="263" r:id="rId4"/>
    <p:sldId id="265" r:id="rId5"/>
    <p:sldId id="259" r:id="rId6"/>
    <p:sldId id="261" r:id="rId7"/>
    <p:sldId id="267" r:id="rId8"/>
    <p:sldId id="268" r:id="rId9"/>
    <p:sldId id="271" r:id="rId10"/>
    <p:sldId id="262" r:id="rId11"/>
    <p:sldId id="266" r:id="rId12"/>
    <p:sldId id="272" r:id="rId13"/>
    <p:sldId id="274" r:id="rId14"/>
    <p:sldId id="276" r:id="rId15"/>
    <p:sldId id="278" r:id="rId16"/>
    <p:sldId id="281" r:id="rId17"/>
    <p:sldId id="282" r:id="rId18"/>
    <p:sldId id="283" r:id="rId19"/>
    <p:sldId id="284" r:id="rId20"/>
    <p:sldId id="285" r:id="rId21"/>
    <p:sldId id="286" r:id="rId22"/>
    <p:sldId id="287" r:id="rId23"/>
    <p:sldId id="304" r:id="rId24"/>
    <p:sldId id="305" r:id="rId25"/>
    <p:sldId id="306" r:id="rId26"/>
    <p:sldId id="307" r:id="rId27"/>
    <p:sldId id="308" r:id="rId28"/>
    <p:sldId id="309" r:id="rId29"/>
    <p:sldId id="310" r:id="rId30"/>
    <p:sldId id="322"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12" r:id="rId45"/>
    <p:sldId id="313" r:id="rId46"/>
    <p:sldId id="314" r:id="rId47"/>
    <p:sldId id="315" r:id="rId48"/>
    <p:sldId id="316" r:id="rId49"/>
    <p:sldId id="317" r:id="rId50"/>
    <p:sldId id="318"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77"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a:pPr>
            <a:r>
              <a:rPr lang="es-EC" sz="1400" dirty="0"/>
              <a:t>Curva</a:t>
            </a:r>
            <a:r>
              <a:rPr lang="es-EC" sz="1400" baseline="0" dirty="0"/>
              <a:t> V/f de tiempo definido</a:t>
            </a:r>
            <a:endParaRPr lang="es-EC" sz="1400" dirty="0"/>
          </a:p>
        </c:rich>
      </c:tx>
      <c:layout>
        <c:manualLayout>
          <c:xMode val="edge"/>
          <c:yMode val="edge"/>
          <c:x val="0.26800007683466115"/>
          <c:y val="2.8787402088832029E-2"/>
        </c:manualLayout>
      </c:layout>
      <c:overlay val="0"/>
    </c:title>
    <c:autoTitleDeleted val="0"/>
    <c:plotArea>
      <c:layout>
        <c:manualLayout>
          <c:layoutTarget val="inner"/>
          <c:xMode val="edge"/>
          <c:yMode val="edge"/>
          <c:x val="0.1800480112801589"/>
          <c:y val="0.21413520377400574"/>
          <c:w val="0.78345838001385104"/>
          <c:h val="0.51954279258654124"/>
        </c:manualLayout>
      </c:layout>
      <c:scatterChart>
        <c:scatterStyle val="smoothMarker"/>
        <c:varyColors val="0"/>
        <c:ser>
          <c:idx val="0"/>
          <c:order val="0"/>
          <c:xVal>
            <c:numRef>
              <c:f>[Libro1]Hoja1!$E$63:$E$65</c:f>
              <c:numCache>
                <c:formatCode>General</c:formatCode>
                <c:ptCount val="3"/>
                <c:pt idx="0">
                  <c:v>1</c:v>
                </c:pt>
                <c:pt idx="1">
                  <c:v>5</c:v>
                </c:pt>
                <c:pt idx="2">
                  <c:v>10</c:v>
                </c:pt>
              </c:numCache>
            </c:numRef>
          </c:xVal>
          <c:yVal>
            <c:numRef>
              <c:f>[Libro1]Hoja1!$D$63:$D$65</c:f>
              <c:numCache>
                <c:formatCode>General</c:formatCode>
                <c:ptCount val="3"/>
                <c:pt idx="0">
                  <c:v>1.1000000000000001</c:v>
                </c:pt>
                <c:pt idx="1">
                  <c:v>1.1000000000000001</c:v>
                </c:pt>
                <c:pt idx="2">
                  <c:v>1.1000000000000001</c:v>
                </c:pt>
              </c:numCache>
            </c:numRef>
          </c:yVal>
          <c:smooth val="1"/>
          <c:extLst>
            <c:ext xmlns:c16="http://schemas.microsoft.com/office/drawing/2014/chart" uri="{C3380CC4-5D6E-409C-BE32-E72D297353CC}">
              <c16:uniqueId val="{00000000-E8BE-4897-BE72-EAB75CF58503}"/>
            </c:ext>
          </c:extLst>
        </c:ser>
        <c:ser>
          <c:idx val="1"/>
          <c:order val="1"/>
          <c:xVal>
            <c:numRef>
              <c:f>[Libro1]Hoja1!$E$66:$E$69</c:f>
              <c:numCache>
                <c:formatCode>General</c:formatCode>
                <c:ptCount val="4"/>
                <c:pt idx="0">
                  <c:v>1</c:v>
                </c:pt>
                <c:pt idx="1">
                  <c:v>1</c:v>
                </c:pt>
                <c:pt idx="2">
                  <c:v>1</c:v>
                </c:pt>
                <c:pt idx="3">
                  <c:v>1</c:v>
                </c:pt>
              </c:numCache>
            </c:numRef>
          </c:xVal>
          <c:yVal>
            <c:numRef>
              <c:f>[Libro1]Hoja1!$D$66:$D$69</c:f>
              <c:numCache>
                <c:formatCode>General</c:formatCode>
                <c:ptCount val="4"/>
                <c:pt idx="0">
                  <c:v>1.2</c:v>
                </c:pt>
                <c:pt idx="1">
                  <c:v>1.3</c:v>
                </c:pt>
                <c:pt idx="2">
                  <c:v>1.4</c:v>
                </c:pt>
                <c:pt idx="3">
                  <c:v>1.1000000000000001</c:v>
                </c:pt>
              </c:numCache>
            </c:numRef>
          </c:yVal>
          <c:smooth val="1"/>
          <c:extLst>
            <c:ext xmlns:c16="http://schemas.microsoft.com/office/drawing/2014/chart" uri="{C3380CC4-5D6E-409C-BE32-E72D297353CC}">
              <c16:uniqueId val="{00000001-E8BE-4897-BE72-EAB75CF58503}"/>
            </c:ext>
          </c:extLst>
        </c:ser>
        <c:dLbls>
          <c:showLegendKey val="0"/>
          <c:showVal val="0"/>
          <c:showCatName val="0"/>
          <c:showSerName val="0"/>
          <c:showPercent val="0"/>
          <c:showBubbleSize val="0"/>
        </c:dLbls>
        <c:axId val="434718688"/>
        <c:axId val="434715424"/>
      </c:scatterChart>
      <c:valAx>
        <c:axId val="434718688"/>
        <c:scaling>
          <c:orientation val="minMax"/>
        </c:scaling>
        <c:delete val="0"/>
        <c:axPos val="b"/>
        <c:majorGridlines/>
        <c:minorGridlines/>
        <c:title>
          <c:tx>
            <c:rich>
              <a:bodyPr/>
              <a:lstStyle/>
              <a:p>
                <a:pPr>
                  <a:defRPr/>
                </a:pPr>
                <a:r>
                  <a:rPr lang="es-EC"/>
                  <a:t>tiempo [min]</a:t>
                </a:r>
              </a:p>
            </c:rich>
          </c:tx>
          <c:overlay val="0"/>
        </c:title>
        <c:numFmt formatCode="General" sourceLinked="1"/>
        <c:majorTickMark val="none"/>
        <c:minorTickMark val="none"/>
        <c:tickLblPos val="nextTo"/>
        <c:crossAx val="434715424"/>
        <c:crosses val="autoZero"/>
        <c:crossBetween val="midCat"/>
      </c:valAx>
      <c:valAx>
        <c:axId val="434715424"/>
        <c:scaling>
          <c:orientation val="minMax"/>
        </c:scaling>
        <c:delete val="0"/>
        <c:axPos val="l"/>
        <c:majorGridlines/>
        <c:minorGridlines/>
        <c:title>
          <c:tx>
            <c:rich>
              <a:bodyPr/>
              <a:lstStyle/>
              <a:p>
                <a:pPr>
                  <a:defRPr/>
                </a:pPr>
                <a:r>
                  <a:rPr lang="es-EC"/>
                  <a:t>V/f [p.u.]</a:t>
                </a:r>
              </a:p>
            </c:rich>
          </c:tx>
          <c:overlay val="0"/>
        </c:title>
        <c:numFmt formatCode="General" sourceLinked="1"/>
        <c:majorTickMark val="none"/>
        <c:minorTickMark val="none"/>
        <c:tickLblPos val="nextTo"/>
        <c:crossAx val="434718688"/>
        <c:crosses val="autoZero"/>
        <c:crossBetween val="midCat"/>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sz="1400" b="1" i="0" baseline="0">
                <a:effectLst/>
              </a:rPr>
              <a:t>Curva V/f de tiempo inverso</a:t>
            </a:r>
            <a:endParaRPr lang="es-EC" sz="1400">
              <a:effectLst/>
            </a:endParaRPr>
          </a:p>
        </c:rich>
      </c:tx>
      <c:layout>
        <c:manualLayout>
          <c:xMode val="edge"/>
          <c:yMode val="edge"/>
          <c:x val="0.26855661703077732"/>
          <c:y val="2.1441373544519131E-2"/>
        </c:manualLayout>
      </c:layout>
      <c:overlay val="0"/>
    </c:title>
    <c:autoTitleDeleted val="0"/>
    <c:plotArea>
      <c:layout/>
      <c:scatterChart>
        <c:scatterStyle val="smoothMarker"/>
        <c:varyColors val="0"/>
        <c:ser>
          <c:idx val="0"/>
          <c:order val="0"/>
          <c:xVal>
            <c:numRef>
              <c:f>[Libro1]Hoja1!$H$51:$H$60</c:f>
              <c:numCache>
                <c:formatCode>General</c:formatCode>
                <c:ptCount val="10"/>
                <c:pt idx="0">
                  <c:v>70</c:v>
                </c:pt>
                <c:pt idx="1">
                  <c:v>70</c:v>
                </c:pt>
                <c:pt idx="2">
                  <c:v>7</c:v>
                </c:pt>
                <c:pt idx="3">
                  <c:v>1.2</c:v>
                </c:pt>
                <c:pt idx="4">
                  <c:v>0.48000000000000032</c:v>
                </c:pt>
                <c:pt idx="5">
                  <c:v>0.30000000000000032</c:v>
                </c:pt>
                <c:pt idx="6">
                  <c:v>0.22</c:v>
                </c:pt>
                <c:pt idx="7">
                  <c:v>0.17</c:v>
                </c:pt>
                <c:pt idx="8">
                  <c:v>0.14000000000000001</c:v>
                </c:pt>
                <c:pt idx="9">
                  <c:v>0.14000000000000001</c:v>
                </c:pt>
              </c:numCache>
            </c:numRef>
          </c:xVal>
          <c:yVal>
            <c:numRef>
              <c:f>[Libro1]Hoja1!$G$51:$G$60</c:f>
              <c:numCache>
                <c:formatCode>General</c:formatCode>
                <c:ptCount val="10"/>
                <c:pt idx="0">
                  <c:v>1.05</c:v>
                </c:pt>
                <c:pt idx="1">
                  <c:v>1.1000000000000001</c:v>
                </c:pt>
                <c:pt idx="2">
                  <c:v>1.1499999999999928</c:v>
                </c:pt>
                <c:pt idx="3">
                  <c:v>1.2</c:v>
                </c:pt>
                <c:pt idx="4">
                  <c:v>1.25</c:v>
                </c:pt>
                <c:pt idx="5">
                  <c:v>1.3</c:v>
                </c:pt>
                <c:pt idx="6">
                  <c:v>1.35</c:v>
                </c:pt>
                <c:pt idx="7">
                  <c:v>1.4</c:v>
                </c:pt>
                <c:pt idx="8">
                  <c:v>1.45</c:v>
                </c:pt>
                <c:pt idx="9">
                  <c:v>1.5</c:v>
                </c:pt>
              </c:numCache>
            </c:numRef>
          </c:yVal>
          <c:smooth val="1"/>
          <c:extLst>
            <c:ext xmlns:c16="http://schemas.microsoft.com/office/drawing/2014/chart" uri="{C3380CC4-5D6E-409C-BE32-E72D297353CC}">
              <c16:uniqueId val="{00000000-E0A1-43E7-A436-7241FA4A523D}"/>
            </c:ext>
          </c:extLst>
        </c:ser>
        <c:dLbls>
          <c:showLegendKey val="0"/>
          <c:showVal val="0"/>
          <c:showCatName val="0"/>
          <c:showSerName val="0"/>
          <c:showPercent val="0"/>
          <c:showBubbleSize val="0"/>
        </c:dLbls>
        <c:axId val="159764112"/>
        <c:axId val="159764656"/>
      </c:scatterChart>
      <c:valAx>
        <c:axId val="159764112"/>
        <c:scaling>
          <c:orientation val="minMax"/>
        </c:scaling>
        <c:delete val="0"/>
        <c:axPos val="b"/>
        <c:majorGridlines/>
        <c:minorGridlines/>
        <c:title>
          <c:tx>
            <c:rich>
              <a:bodyPr/>
              <a:lstStyle/>
              <a:p>
                <a:pPr>
                  <a:defRPr/>
                </a:pPr>
                <a:r>
                  <a:rPr lang="es-EC"/>
                  <a:t>tiempo</a:t>
                </a:r>
                <a:r>
                  <a:rPr lang="es-EC" baseline="0"/>
                  <a:t> [min]</a:t>
                </a:r>
                <a:endParaRPr lang="es-EC"/>
              </a:p>
            </c:rich>
          </c:tx>
          <c:overlay val="0"/>
        </c:title>
        <c:numFmt formatCode="General" sourceLinked="1"/>
        <c:majorTickMark val="none"/>
        <c:minorTickMark val="none"/>
        <c:tickLblPos val="nextTo"/>
        <c:crossAx val="159764656"/>
        <c:crosses val="autoZero"/>
        <c:crossBetween val="midCat"/>
      </c:valAx>
      <c:valAx>
        <c:axId val="159764656"/>
        <c:scaling>
          <c:orientation val="minMax"/>
        </c:scaling>
        <c:delete val="0"/>
        <c:axPos val="l"/>
        <c:majorGridlines/>
        <c:minorGridlines/>
        <c:title>
          <c:tx>
            <c:rich>
              <a:bodyPr/>
              <a:lstStyle/>
              <a:p>
                <a:pPr>
                  <a:defRPr/>
                </a:pPr>
                <a:r>
                  <a:rPr lang="es-EC"/>
                  <a:t>V/f [p.u.]</a:t>
                </a:r>
              </a:p>
            </c:rich>
          </c:tx>
          <c:overlay val="0"/>
        </c:title>
        <c:numFmt formatCode="General" sourceLinked="1"/>
        <c:majorTickMark val="none"/>
        <c:minorTickMark val="none"/>
        <c:tickLblPos val="nextTo"/>
        <c:crossAx val="159764112"/>
        <c:crosses val="autoZero"/>
        <c:crossBetween val="midCat"/>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99E585-6F52-4DA3-80B0-B44A273B2F6B}" type="datetimeFigureOut">
              <a:rPr lang="es-PE" smtClean="0"/>
              <a:t>17/05/2017</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A8E660-A677-48B9-AEEA-F757D5A4730C}" type="slidenum">
              <a:rPr lang="es-PE" smtClean="0"/>
              <a:t>‹Nº›</a:t>
            </a:fld>
            <a:endParaRPr lang="es-PE"/>
          </a:p>
        </p:txBody>
      </p:sp>
    </p:spTree>
    <p:extLst>
      <p:ext uri="{BB962C8B-B14F-4D97-AF65-F5344CB8AC3E}">
        <p14:creationId xmlns:p14="http://schemas.microsoft.com/office/powerpoint/2010/main" val="342868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PE"/>
          </a:p>
        </p:txBody>
      </p:sp>
      <p:sp>
        <p:nvSpPr>
          <p:cNvPr id="201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3D3A7F3-4B86-46D7-A3D9-2F9BEB3A5416}" type="slidenum">
              <a:rPr lang="es-ES" altLang="es-PE">
                <a:solidFill>
                  <a:srgbClr val="000000"/>
                </a:solidFill>
              </a:rPr>
              <a:pPr/>
              <a:t>2</a:t>
            </a:fld>
            <a:endParaRPr lang="es-ES" altLang="es-PE">
              <a:solidFill>
                <a:srgbClr val="000000"/>
              </a:solidFill>
            </a:endParaRPr>
          </a:p>
        </p:txBody>
      </p:sp>
    </p:spTree>
    <p:extLst>
      <p:ext uri="{BB962C8B-B14F-4D97-AF65-F5344CB8AC3E}">
        <p14:creationId xmlns:p14="http://schemas.microsoft.com/office/powerpoint/2010/main" val="3047432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PE"/>
          </a:p>
        </p:txBody>
      </p:sp>
      <p:sp>
        <p:nvSpPr>
          <p:cNvPr id="178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D43A97C-12D8-42E3-BDF6-B2638F423A47}" type="slidenum">
              <a:rPr lang="es-PE" altLang="es-PE">
                <a:solidFill>
                  <a:srgbClr val="000000"/>
                </a:solidFill>
              </a:rPr>
              <a:pPr/>
              <a:t>5</a:t>
            </a:fld>
            <a:endParaRPr lang="es-PE" altLang="es-PE">
              <a:solidFill>
                <a:srgbClr val="000000"/>
              </a:solidFill>
            </a:endParaRPr>
          </a:p>
        </p:txBody>
      </p:sp>
    </p:spTree>
    <p:extLst>
      <p:ext uri="{BB962C8B-B14F-4D97-AF65-F5344CB8AC3E}">
        <p14:creationId xmlns:p14="http://schemas.microsoft.com/office/powerpoint/2010/main" val="124263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PE"/>
          </a:p>
        </p:txBody>
      </p:sp>
      <p:sp>
        <p:nvSpPr>
          <p:cNvPr id="179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6F09826-62CB-4569-99BA-E44AD7829EB7}" type="slidenum">
              <a:rPr lang="es-PE" altLang="es-PE">
                <a:solidFill>
                  <a:srgbClr val="000000"/>
                </a:solidFill>
              </a:rPr>
              <a:pPr/>
              <a:t>6</a:t>
            </a:fld>
            <a:endParaRPr lang="es-PE" altLang="es-PE">
              <a:solidFill>
                <a:srgbClr val="000000"/>
              </a:solidFill>
            </a:endParaRPr>
          </a:p>
        </p:txBody>
      </p:sp>
    </p:spTree>
    <p:extLst>
      <p:ext uri="{BB962C8B-B14F-4D97-AF65-F5344CB8AC3E}">
        <p14:creationId xmlns:p14="http://schemas.microsoft.com/office/powerpoint/2010/main" val="443290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PE"/>
          </a:p>
        </p:txBody>
      </p:sp>
      <p:sp>
        <p:nvSpPr>
          <p:cNvPr id="201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3D3A7F3-4B86-46D7-A3D9-2F9BEB3A5416}" type="slidenum">
              <a:rPr lang="es-ES" altLang="es-PE">
                <a:solidFill>
                  <a:srgbClr val="000000"/>
                </a:solidFill>
              </a:rPr>
              <a:pPr/>
              <a:t>12</a:t>
            </a:fld>
            <a:endParaRPr lang="es-ES" altLang="es-PE">
              <a:solidFill>
                <a:srgbClr val="000000"/>
              </a:solidFill>
            </a:endParaRPr>
          </a:p>
        </p:txBody>
      </p:sp>
    </p:spTree>
    <p:extLst>
      <p:ext uri="{BB962C8B-B14F-4D97-AF65-F5344CB8AC3E}">
        <p14:creationId xmlns:p14="http://schemas.microsoft.com/office/powerpoint/2010/main" val="1904655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PE"/>
          </a:p>
        </p:txBody>
      </p:sp>
      <p:sp>
        <p:nvSpPr>
          <p:cNvPr id="202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E5139AD-4D56-40B1-BB5A-1E082EF55BE8}" type="slidenum">
              <a:rPr lang="es-PE" altLang="es-PE">
                <a:solidFill>
                  <a:srgbClr val="000000"/>
                </a:solidFill>
              </a:rPr>
              <a:pPr/>
              <a:t>13</a:t>
            </a:fld>
            <a:endParaRPr lang="es-PE" altLang="es-PE">
              <a:solidFill>
                <a:srgbClr val="000000"/>
              </a:solidFill>
            </a:endParaRPr>
          </a:p>
        </p:txBody>
      </p:sp>
    </p:spTree>
    <p:extLst>
      <p:ext uri="{BB962C8B-B14F-4D97-AF65-F5344CB8AC3E}">
        <p14:creationId xmlns:p14="http://schemas.microsoft.com/office/powerpoint/2010/main" val="4056316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PE"/>
          </a:p>
        </p:txBody>
      </p:sp>
      <p:sp>
        <p:nvSpPr>
          <p:cNvPr id="206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3F42D2C-5EE6-4759-A52C-56E26036F9FE}" type="slidenum">
              <a:rPr lang="es-PE" altLang="es-PE">
                <a:solidFill>
                  <a:srgbClr val="000000"/>
                </a:solidFill>
              </a:rPr>
              <a:pPr/>
              <a:t>14</a:t>
            </a:fld>
            <a:endParaRPr lang="es-PE" altLang="es-PE">
              <a:solidFill>
                <a:srgbClr val="000000"/>
              </a:solidFill>
            </a:endParaRPr>
          </a:p>
        </p:txBody>
      </p:sp>
    </p:spTree>
    <p:extLst>
      <p:ext uri="{BB962C8B-B14F-4D97-AF65-F5344CB8AC3E}">
        <p14:creationId xmlns:p14="http://schemas.microsoft.com/office/powerpoint/2010/main" val="3756436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PE"/>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972EC90-C548-49F3-AEB6-AF2D76CDD098}" type="slidenum">
              <a:rPr lang="es-PE" altLang="es-PE">
                <a:solidFill>
                  <a:srgbClr val="000000"/>
                </a:solidFill>
              </a:rPr>
              <a:pPr/>
              <a:t>15</a:t>
            </a:fld>
            <a:endParaRPr lang="es-PE" altLang="es-PE">
              <a:solidFill>
                <a:srgbClr val="000000"/>
              </a:solidFill>
            </a:endParaRPr>
          </a:p>
        </p:txBody>
      </p:sp>
    </p:spTree>
    <p:extLst>
      <p:ext uri="{BB962C8B-B14F-4D97-AF65-F5344CB8AC3E}">
        <p14:creationId xmlns:p14="http://schemas.microsoft.com/office/powerpoint/2010/main" val="1071719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PE"/>
          </a:p>
        </p:txBody>
      </p:sp>
      <p:sp>
        <p:nvSpPr>
          <p:cNvPr id="201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3D3A7F3-4B86-46D7-A3D9-2F9BEB3A5416}" type="slidenum">
              <a:rPr lang="es-ES" altLang="es-PE">
                <a:solidFill>
                  <a:srgbClr val="000000"/>
                </a:solidFill>
              </a:rPr>
              <a:pPr/>
              <a:t>30</a:t>
            </a:fld>
            <a:endParaRPr lang="es-ES" altLang="es-PE">
              <a:solidFill>
                <a:srgbClr val="000000"/>
              </a:solidFill>
            </a:endParaRPr>
          </a:p>
        </p:txBody>
      </p:sp>
    </p:spTree>
    <p:extLst>
      <p:ext uri="{BB962C8B-B14F-4D97-AF65-F5344CB8AC3E}">
        <p14:creationId xmlns:p14="http://schemas.microsoft.com/office/powerpoint/2010/main" val="191230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4514A7A7-FE7A-498B-A121-E3C5DAF27980}" type="datetimeFigureOut">
              <a:rPr lang="es-PE" smtClean="0"/>
              <a:t>17/05/2017</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3575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14A7A7-FE7A-498B-A121-E3C5DAF27980}" type="datetimeFigureOut">
              <a:rPr lang="es-PE" smtClean="0"/>
              <a:t>17/05/2017</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3312298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514A7A7-FE7A-498B-A121-E3C5DAF27980}" type="datetimeFigureOut">
              <a:rPr lang="es-PE" smtClean="0"/>
              <a:t>17/05/2017</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911528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514A7A7-FE7A-498B-A121-E3C5DAF27980}" type="datetimeFigureOut">
              <a:rPr lang="es-PE" smtClean="0"/>
              <a:t>17/05/2017</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17075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45127" y="2507550"/>
            <a:ext cx="5156200" cy="368052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0" y="2507550"/>
            <a:ext cx="5181601" cy="368052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4514A7A7-FE7A-498B-A121-E3C5DAF27980}" type="datetimeFigureOut">
              <a:rPr lang="es-PE" smtClean="0"/>
              <a:t>17/05/2017</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EF964B3F-EABA-41BA-B16F-AD96C1880F78}" type="slidenum">
              <a:rPr lang="es-PE" smtClean="0"/>
              <a:t>‹Nº›</a:t>
            </a:fld>
            <a:endParaRPr lang="es-PE"/>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746698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514A7A7-FE7A-498B-A121-E3C5DAF27980}" type="datetimeFigureOut">
              <a:rPr lang="es-PE" smtClean="0"/>
              <a:t>17/05/2017</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EF964B3F-EABA-41BA-B16F-AD96C1880F78}" type="slidenum">
              <a:rPr lang="es-PE" smtClean="0"/>
              <a:t>‹Nº›</a:t>
            </a:fld>
            <a:endParaRPr lang="es-PE"/>
          </a:p>
        </p:txBody>
      </p:sp>
      <p:sp>
        <p:nvSpPr>
          <p:cNvPr id="6" name="Title 5"/>
          <p:cNvSpPr>
            <a:spLocks noGrp="1"/>
          </p:cNvSpPr>
          <p:nvPr>
            <p:ph type="title"/>
          </p:nvPr>
        </p:nvSpPr>
        <p:spPr/>
        <p:txBody>
          <a:bodyPr/>
          <a:lstStyle/>
          <a:p>
            <a:r>
              <a:rPr lang="es-ES"/>
              <a:t>Haga clic para modificar el estilo de título del patrón</a:t>
            </a:r>
            <a:endParaRPr lang="en-US"/>
          </a:p>
        </p:txBody>
      </p:sp>
    </p:spTree>
    <p:extLst>
      <p:ext uri="{BB962C8B-B14F-4D97-AF65-F5344CB8AC3E}">
        <p14:creationId xmlns:p14="http://schemas.microsoft.com/office/powerpoint/2010/main" val="748863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4A7A7-FE7A-498B-A121-E3C5DAF27980}" type="datetimeFigureOut">
              <a:rPr lang="es-PE" smtClean="0"/>
              <a:t>17/05/2017</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249668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4514A7A7-FE7A-498B-A121-E3C5DAF27980}" type="datetimeFigureOut">
              <a:rPr lang="es-PE" smtClean="0"/>
              <a:t>17/05/2017</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158454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4514A7A7-FE7A-498B-A121-E3C5DAF27980}" type="datetimeFigureOut">
              <a:rPr lang="es-PE" smtClean="0"/>
              <a:t>17/05/2017</a:t>
            </a:fld>
            <a:endParaRPr lang="es-PE"/>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1137429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14A7A7-FE7A-498B-A121-E3C5DAF27980}" type="datetimeFigureOut">
              <a:rPr lang="es-PE" smtClean="0"/>
              <a:t>17/05/2017</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1873850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4514A7A7-FE7A-498B-A121-E3C5DAF27980}" type="datetimeFigureOut">
              <a:rPr lang="es-PE" smtClean="0"/>
              <a:t>17/05/2017</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F964B3F-EABA-41BA-B16F-AD96C1880F78}" type="slidenum">
              <a:rPr lang="es-PE" smtClean="0"/>
              <a:t>‹Nº›</a:t>
            </a:fld>
            <a:endParaRPr lang="es-PE"/>
          </a:p>
        </p:txBody>
      </p:sp>
    </p:spTree>
    <p:extLst>
      <p:ext uri="{BB962C8B-B14F-4D97-AF65-F5344CB8AC3E}">
        <p14:creationId xmlns:p14="http://schemas.microsoft.com/office/powerpoint/2010/main" val="2911196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4514A7A7-FE7A-498B-A121-E3C5DAF27980}" type="datetimeFigureOut">
              <a:rPr lang="es-PE" smtClean="0"/>
              <a:t>17/05/2017</a:t>
            </a:fld>
            <a:endParaRPr lang="es-P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s-PE"/>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EF964B3F-EABA-41BA-B16F-AD96C1880F78}" type="slidenum">
              <a:rPr lang="es-PE" smtClean="0"/>
              <a:t>‹Nº›</a:t>
            </a:fld>
            <a:endParaRPr lang="es-PE"/>
          </a:p>
        </p:txBody>
      </p:sp>
    </p:spTree>
    <p:extLst>
      <p:ext uri="{BB962C8B-B14F-4D97-AF65-F5344CB8AC3E}">
        <p14:creationId xmlns:p14="http://schemas.microsoft.com/office/powerpoint/2010/main" val="18733495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CuadroTexto 3"/>
          <p:cNvSpPr txBox="1"/>
          <p:nvPr/>
        </p:nvSpPr>
        <p:spPr>
          <a:xfrm>
            <a:off x="5301671" y="4053887"/>
            <a:ext cx="1644073" cy="369332"/>
          </a:xfrm>
          <a:prstGeom prst="rect">
            <a:avLst/>
          </a:prstGeom>
          <a:noFill/>
        </p:spPr>
        <p:txBody>
          <a:bodyPr wrap="square" rtlCol="0">
            <a:spAutoFit/>
          </a:bodyPr>
          <a:lstStyle/>
          <a:p>
            <a:r>
              <a:rPr lang="es-PE" sz="1600" b="1" dirty="0"/>
              <a:t>INTEGRANTES</a:t>
            </a:r>
            <a:r>
              <a:rPr lang="es-PE" b="1" dirty="0"/>
              <a:t>:</a:t>
            </a:r>
            <a:r>
              <a:rPr lang="es-PE" dirty="0"/>
              <a:t> </a:t>
            </a:r>
          </a:p>
        </p:txBody>
      </p:sp>
      <p:graphicFrame>
        <p:nvGraphicFramePr>
          <p:cNvPr id="8" name="Tabla 7"/>
          <p:cNvGraphicFramePr>
            <a:graphicFrameLocks noGrp="1"/>
          </p:cNvGraphicFramePr>
          <p:nvPr>
            <p:extLst>
              <p:ext uri="{D42A27DB-BD31-4B8C-83A1-F6EECF244321}">
                <p14:modId xmlns:p14="http://schemas.microsoft.com/office/powerpoint/2010/main" val="1022642069"/>
              </p:ext>
            </p:extLst>
          </p:nvPr>
        </p:nvGraphicFramePr>
        <p:xfrm>
          <a:off x="4701306" y="4535053"/>
          <a:ext cx="3278909" cy="1249680"/>
        </p:xfrm>
        <a:graphic>
          <a:graphicData uri="http://schemas.openxmlformats.org/drawingml/2006/table">
            <a:tbl>
              <a:tblPr firstRow="1" bandRow="1">
                <a:tableStyleId>{5940675A-B579-460E-94D1-54222C63F5DA}</a:tableStyleId>
              </a:tblPr>
              <a:tblGrid>
                <a:gridCol w="3278909">
                  <a:extLst>
                    <a:ext uri="{9D8B030D-6E8A-4147-A177-3AD203B41FA5}">
                      <a16:colId xmlns:a16="http://schemas.microsoft.com/office/drawing/2014/main" val="1246899769"/>
                    </a:ext>
                  </a:extLst>
                </a:gridCol>
              </a:tblGrid>
              <a:tr h="294888">
                <a:tc>
                  <a:txBody>
                    <a:bodyPr/>
                    <a:lstStyle/>
                    <a:p>
                      <a:r>
                        <a:rPr lang="es-PE" sz="1600" dirty="0"/>
                        <a:t>Nº 1     </a:t>
                      </a:r>
                      <a:r>
                        <a:rPr lang="es-PE" sz="1600" dirty="0" err="1"/>
                        <a:t>Achahui</a:t>
                      </a:r>
                      <a:r>
                        <a:rPr lang="es-PE" sz="1600" dirty="0"/>
                        <a:t> </a:t>
                      </a:r>
                      <a:r>
                        <a:rPr lang="es-PE" sz="1600" dirty="0" err="1"/>
                        <a:t>Huamani</a:t>
                      </a:r>
                      <a:r>
                        <a:rPr lang="es-PE" sz="1600" dirty="0"/>
                        <a:t>, Jean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41823493"/>
                  </a:ext>
                </a:extLst>
              </a:tr>
              <a:tr h="294888">
                <a:tc>
                  <a:txBody>
                    <a:bodyPr/>
                    <a:lstStyle/>
                    <a:p>
                      <a:r>
                        <a:rPr lang="es-PE" sz="1600" dirty="0"/>
                        <a:t>Nº 23   Mendoza </a:t>
                      </a:r>
                      <a:r>
                        <a:rPr lang="es-PE" sz="1600" dirty="0" err="1"/>
                        <a:t>Paucar</a:t>
                      </a:r>
                      <a:r>
                        <a:rPr lang="es-PE" sz="1600" dirty="0"/>
                        <a:t>, Christian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18796796"/>
                  </a:ext>
                </a:extLst>
              </a:tr>
              <a:tr h="5093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PE" sz="1600" dirty="0"/>
                        <a:t>Nº 35   Vargas </a:t>
                      </a:r>
                      <a:r>
                        <a:rPr lang="es-PE" sz="1600" dirty="0" err="1"/>
                        <a:t>Davila</a:t>
                      </a:r>
                      <a:r>
                        <a:rPr lang="es-PE" sz="1600" dirty="0"/>
                        <a:t>, Juan</a:t>
                      </a:r>
                    </a:p>
                    <a:p>
                      <a:endParaRPr lang="es-PE"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63615611"/>
                  </a:ext>
                </a:extLst>
              </a:tr>
            </a:tbl>
          </a:graphicData>
        </a:graphic>
      </p:graphicFrame>
      <p:pic>
        <p:nvPicPr>
          <p:cNvPr id="2050" name="Picture 2" descr="https://7c1096715b08106e45d9-86066560621c8d09273ccd7d125f633d.ssl.cf5.rackcdn.com/r/logos/77965/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9251" y="339025"/>
            <a:ext cx="3282658" cy="10570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a 8"/>
          <p:cNvGraphicFramePr>
            <a:graphicFrameLocks noGrp="1"/>
          </p:cNvGraphicFramePr>
          <p:nvPr>
            <p:extLst>
              <p:ext uri="{D42A27DB-BD31-4B8C-83A1-F6EECF244321}">
                <p14:modId xmlns:p14="http://schemas.microsoft.com/office/powerpoint/2010/main" val="1115920430"/>
              </p:ext>
            </p:extLst>
          </p:nvPr>
        </p:nvGraphicFramePr>
        <p:xfrm>
          <a:off x="3232722" y="2739646"/>
          <a:ext cx="6848767" cy="1005840"/>
        </p:xfrm>
        <a:graphic>
          <a:graphicData uri="http://schemas.openxmlformats.org/drawingml/2006/table">
            <a:tbl>
              <a:tblPr firstRow="1" bandRow="1">
                <a:tableStyleId>{5940675A-B579-460E-94D1-54222C63F5DA}</a:tableStyleId>
              </a:tblPr>
              <a:tblGrid>
                <a:gridCol w="2134412">
                  <a:extLst>
                    <a:ext uri="{9D8B030D-6E8A-4147-A177-3AD203B41FA5}">
                      <a16:colId xmlns:a16="http://schemas.microsoft.com/office/drawing/2014/main" val="2244562124"/>
                    </a:ext>
                  </a:extLst>
                </a:gridCol>
                <a:gridCol w="4714355">
                  <a:extLst>
                    <a:ext uri="{9D8B030D-6E8A-4147-A177-3AD203B41FA5}">
                      <a16:colId xmlns:a16="http://schemas.microsoft.com/office/drawing/2014/main" val="3009339252"/>
                    </a:ext>
                  </a:extLst>
                </a:gridCol>
              </a:tblGrid>
              <a:tr h="214205">
                <a:tc>
                  <a:txBody>
                    <a:bodyPr/>
                    <a:lstStyle/>
                    <a:p>
                      <a:r>
                        <a:rPr lang="es-PE" sz="1600" b="1" dirty="0"/>
                        <a:t>CARRREA: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s-PE" sz="1600" dirty="0"/>
                        <a:t>ELECTROTECNIA INDUSTRIAL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4888657"/>
                  </a:ext>
                </a:extLst>
              </a:tr>
              <a:tr h="267090">
                <a:tc>
                  <a:txBody>
                    <a:bodyPr/>
                    <a:lstStyle/>
                    <a:p>
                      <a:r>
                        <a:rPr lang="es-PE" sz="1600" b="1" dirty="0"/>
                        <a:t>CURSO: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s-PE" sz="1600" dirty="0"/>
                        <a:t>PROTECCIÓN DE SISTEMAS ELÉCTRICOS DE POTENCIA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802300"/>
                  </a:ext>
                </a:extLst>
              </a:tr>
              <a:tr h="214205">
                <a:tc>
                  <a:txBody>
                    <a:bodyPr/>
                    <a:lstStyle/>
                    <a:p>
                      <a:r>
                        <a:rPr lang="es-PE" sz="1600" b="1" dirty="0"/>
                        <a:t>DOCENTE: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s-PE" sz="1600" dirty="0"/>
                        <a:t>EDUARDO PAREDES AVALOS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41347965"/>
                  </a:ext>
                </a:extLst>
              </a:tr>
            </a:tbl>
          </a:graphicData>
        </a:graphic>
      </p:graphicFrame>
      <p:sp>
        <p:nvSpPr>
          <p:cNvPr id="10" name="CuadroTexto 9"/>
          <p:cNvSpPr txBox="1"/>
          <p:nvPr/>
        </p:nvSpPr>
        <p:spPr>
          <a:xfrm>
            <a:off x="2322944" y="1507916"/>
            <a:ext cx="7758545" cy="923330"/>
          </a:xfrm>
          <a:prstGeom prst="rect">
            <a:avLst/>
          </a:prstGeom>
          <a:noFill/>
        </p:spPr>
        <p:txBody>
          <a:bodyPr wrap="square" rtlCol="0">
            <a:spAutoFit/>
          </a:bodyPr>
          <a:lstStyle/>
          <a:p>
            <a:pPr algn="ctr"/>
            <a:r>
              <a:rPr lang="es-PE" b="1" dirty="0"/>
              <a:t>PROTECCION DEL GENERADOR</a:t>
            </a:r>
          </a:p>
          <a:p>
            <a:pPr algn="ctr"/>
            <a:r>
              <a:rPr lang="es-PE" dirty="0"/>
              <a:t>“ESTUDIOS DE LOS AJUSTES DE LAS PROTECCIONES APLICADOS A LA CENTRAL HIDROELÉCTRICA MARCEL LANIADO DE WIND”</a:t>
            </a:r>
            <a:endParaRPr lang="es-PE" dirty="0"/>
          </a:p>
        </p:txBody>
      </p:sp>
    </p:spTree>
    <p:extLst>
      <p:ext uri="{BB962C8B-B14F-4D97-AF65-F5344CB8AC3E}">
        <p14:creationId xmlns:p14="http://schemas.microsoft.com/office/powerpoint/2010/main" val="1336687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810641" y="2717688"/>
            <a:ext cx="3465945" cy="623021"/>
          </a:xfrm>
        </p:spPr>
        <p:txBody>
          <a:bodyPr rtlCol="0">
            <a:noAutofit/>
          </a:bodyPr>
          <a:lstStyle/>
          <a:p>
            <a:pPr>
              <a:spcBef>
                <a:spcPts val="0"/>
              </a:spcBef>
              <a:defRPr/>
            </a:pPr>
            <a:r>
              <a:rPr lang="es-PE" sz="4000" b="1" dirty="0"/>
              <a:t>INTRODUCCION</a:t>
            </a:r>
            <a:endParaRPr sz="4000" b="1" dirty="0"/>
          </a:p>
        </p:txBody>
      </p:sp>
      <p:sp>
        <p:nvSpPr>
          <p:cNvPr id="7" name="Oval 3"/>
          <p:cNvSpPr/>
          <p:nvPr/>
        </p:nvSpPr>
        <p:spPr>
          <a:xfrm>
            <a:off x="2769437" y="2000499"/>
            <a:ext cx="2087563" cy="2057400"/>
          </a:xfrm>
          <a:prstGeom prst="ellipse">
            <a:avLst/>
          </a:prstGeom>
          <a:solidFill>
            <a:schemeClr val="accent5">
              <a:lumMod val="75000"/>
            </a:schemeClr>
          </a:soli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a:solidFill>
                  <a:prstClr val="white"/>
                </a:solidFill>
              </a:rPr>
              <a:t>             </a:t>
            </a:r>
          </a:p>
        </p:txBody>
      </p:sp>
      <p:sp>
        <p:nvSpPr>
          <p:cNvPr id="6" name="TextBox 5"/>
          <p:cNvSpPr txBox="1"/>
          <p:nvPr/>
        </p:nvSpPr>
        <p:spPr>
          <a:xfrm>
            <a:off x="3129143" y="1674982"/>
            <a:ext cx="1219200" cy="2708434"/>
          </a:xfrm>
          <a:prstGeom prst="rect">
            <a:avLst/>
          </a:prstGeom>
          <a:noFill/>
        </p:spPr>
        <p:txBody>
          <a:bodyPr>
            <a:spAutoFit/>
          </a:bodyPr>
          <a:lstStyle/>
          <a:p>
            <a:pPr>
              <a:defRPr/>
            </a:pPr>
            <a:r>
              <a:rPr lang="es-ES" sz="17000" b="1" dirty="0">
                <a:solidFill>
                  <a:schemeClr val="tx1">
                    <a:lumMod val="25000"/>
                    <a:lumOff val="75000"/>
                    <a:alpha val="40000"/>
                  </a:schemeClr>
                </a:solidFill>
              </a:rPr>
              <a:t>1</a:t>
            </a:r>
          </a:p>
        </p:txBody>
      </p:sp>
      <p:sp>
        <p:nvSpPr>
          <p:cNvPr id="10" name="Oval 18"/>
          <p:cNvSpPr/>
          <p:nvPr/>
        </p:nvSpPr>
        <p:spPr>
          <a:xfrm>
            <a:off x="3021483" y="196301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       </a:t>
            </a:r>
          </a:p>
        </p:txBody>
      </p:sp>
    </p:spTree>
    <p:extLst>
      <p:ext uri="{BB962C8B-B14F-4D97-AF65-F5344CB8AC3E}">
        <p14:creationId xmlns:p14="http://schemas.microsoft.com/office/powerpoint/2010/main" val="3091447370"/>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3086882" y="886869"/>
            <a:ext cx="6470073" cy="1158240"/>
          </a:xfrm>
        </p:spPr>
        <p:txBody>
          <a:bodyPr>
            <a:normAutofit fontScale="90000"/>
          </a:bodyPr>
          <a:lstStyle/>
          <a:p>
            <a:pPr algn="ctr"/>
            <a:r>
              <a:rPr lang="es-PE" b="1" dirty="0"/>
              <a:t>PRINCIPIOS BÁSICOS DE LOS RELÉS DE PROTECCIÓN</a:t>
            </a:r>
          </a:p>
        </p:txBody>
      </p:sp>
      <p:sp>
        <p:nvSpPr>
          <p:cNvPr id="3" name="Marcador de contenido 2"/>
          <p:cNvSpPr>
            <a:spLocks noGrp="1"/>
          </p:cNvSpPr>
          <p:nvPr>
            <p:ph idx="1"/>
          </p:nvPr>
        </p:nvSpPr>
        <p:spPr>
          <a:xfrm>
            <a:off x="2418290" y="2821859"/>
            <a:ext cx="3097608" cy="2615380"/>
          </a:xfrm>
        </p:spPr>
        <p:txBody>
          <a:bodyPr>
            <a:normAutofit/>
          </a:bodyPr>
          <a:lstStyle/>
          <a:p>
            <a:pPr>
              <a:buFont typeface="Wingdings" panose="05000000000000000000" pitchFamily="2" charset="2"/>
              <a:buChar char="Ø"/>
            </a:pPr>
            <a:r>
              <a:rPr lang="es-PE" dirty="0"/>
              <a:t>Confiabilidad</a:t>
            </a:r>
          </a:p>
          <a:p>
            <a:pPr>
              <a:buFont typeface="Wingdings" panose="05000000000000000000" pitchFamily="2" charset="2"/>
              <a:buChar char="Ø"/>
            </a:pPr>
            <a:r>
              <a:rPr lang="es-PE" dirty="0"/>
              <a:t>Selectividad</a:t>
            </a:r>
          </a:p>
          <a:p>
            <a:pPr>
              <a:buFont typeface="Wingdings" panose="05000000000000000000" pitchFamily="2" charset="2"/>
              <a:buChar char="Ø"/>
            </a:pPr>
            <a:r>
              <a:rPr lang="es-PE" dirty="0"/>
              <a:t>Velocidad</a:t>
            </a:r>
          </a:p>
          <a:p>
            <a:pPr>
              <a:buFont typeface="Wingdings" panose="05000000000000000000" pitchFamily="2" charset="2"/>
              <a:buChar char="Ø"/>
            </a:pPr>
            <a:r>
              <a:rPr lang="es-PE" dirty="0"/>
              <a:t>Simplicidad</a:t>
            </a:r>
          </a:p>
          <a:p>
            <a:pPr>
              <a:buFont typeface="Wingdings" panose="05000000000000000000" pitchFamily="2" charset="2"/>
              <a:buChar char="Ø"/>
            </a:pPr>
            <a:r>
              <a:rPr lang="es-PE" dirty="0"/>
              <a:t>Sensibilidad</a:t>
            </a:r>
          </a:p>
        </p:txBody>
      </p:sp>
      <p:sp>
        <p:nvSpPr>
          <p:cNvPr id="5" name="Marcador de contenido 2"/>
          <p:cNvSpPr txBox="1">
            <a:spLocks/>
          </p:cNvSpPr>
          <p:nvPr/>
        </p:nvSpPr>
        <p:spPr>
          <a:xfrm>
            <a:off x="6434766" y="3126659"/>
            <a:ext cx="4960820" cy="200578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buNone/>
            </a:pPr>
            <a:r>
              <a:rPr lang="es-PE" b="1" dirty="0"/>
              <a:t>Clasificación histórica</a:t>
            </a:r>
          </a:p>
          <a:p>
            <a:pPr>
              <a:buFont typeface="Wingdings" panose="05000000000000000000" pitchFamily="2" charset="2"/>
              <a:buChar char="§"/>
            </a:pPr>
            <a:r>
              <a:rPr lang="es-PE" dirty="0"/>
              <a:t>Relés electromecánicos</a:t>
            </a:r>
          </a:p>
          <a:p>
            <a:pPr>
              <a:buFont typeface="Wingdings" panose="05000000000000000000" pitchFamily="2" charset="2"/>
              <a:buChar char="§"/>
            </a:pPr>
            <a:r>
              <a:rPr lang="es-PE" dirty="0"/>
              <a:t>Relés electrónicos de estado solido</a:t>
            </a:r>
          </a:p>
          <a:p>
            <a:pPr>
              <a:buFont typeface="Wingdings" panose="05000000000000000000" pitchFamily="2" charset="2"/>
              <a:buChar char="§"/>
            </a:pPr>
            <a:r>
              <a:rPr lang="es-PE" dirty="0"/>
              <a:t>Relés digitales o numéricos</a:t>
            </a:r>
          </a:p>
        </p:txBody>
      </p:sp>
    </p:spTree>
    <p:extLst>
      <p:ext uri="{BB962C8B-B14F-4D97-AF65-F5344CB8AC3E}">
        <p14:creationId xmlns:p14="http://schemas.microsoft.com/office/powerpoint/2010/main" val="692587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CuadroTexto 7"/>
          <p:cNvSpPr txBox="1"/>
          <p:nvPr/>
        </p:nvSpPr>
        <p:spPr>
          <a:xfrm>
            <a:off x="757084" y="0"/>
            <a:ext cx="11120284" cy="523220"/>
          </a:xfrm>
          <a:prstGeom prst="rect">
            <a:avLst/>
          </a:prstGeom>
          <a:noFill/>
        </p:spPr>
        <p:txBody>
          <a:bodyPr wrap="square" rtlCol="0">
            <a:spAutoFit/>
          </a:bodyPr>
          <a:lstStyle/>
          <a:p>
            <a:r>
              <a:rPr lang="es-PE" sz="2800" b="1" dirty="0"/>
              <a:t>PROTECCIONES NECESARIAS EN FUNCIÓN AL TAMAÑO DEL GENERADOR</a:t>
            </a:r>
          </a:p>
        </p:txBody>
      </p:sp>
      <p:pic>
        <p:nvPicPr>
          <p:cNvPr id="7" name="Imagen 6"/>
          <p:cNvPicPr>
            <a:picLocks noChangeAspect="1"/>
          </p:cNvPicPr>
          <p:nvPr/>
        </p:nvPicPr>
        <p:blipFill>
          <a:blip r:embed="rId2"/>
          <a:stretch>
            <a:fillRect/>
          </a:stretch>
        </p:blipFill>
        <p:spPr>
          <a:xfrm>
            <a:off x="3650029" y="612677"/>
            <a:ext cx="5041687" cy="6201201"/>
          </a:xfrm>
          <a:prstGeom prst="rect">
            <a:avLst/>
          </a:prstGeom>
        </p:spPr>
      </p:pic>
    </p:spTree>
    <p:extLst>
      <p:ext uri="{BB962C8B-B14F-4D97-AF65-F5344CB8AC3E}">
        <p14:creationId xmlns:p14="http://schemas.microsoft.com/office/powerpoint/2010/main" val="1868545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690" name="TextBox 16"/>
          <p:cNvSpPr txBox="1">
            <a:spLocks noChangeArrowheads="1"/>
          </p:cNvSpPr>
          <p:nvPr/>
        </p:nvSpPr>
        <p:spPr bwMode="auto">
          <a:xfrm>
            <a:off x="6959600" y="1747839"/>
            <a:ext cx="2254250"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S" altLang="es-PE" sz="2000">
                <a:solidFill>
                  <a:srgbClr val="595959"/>
                </a:solidFill>
              </a:rPr>
              <a:t>Generador</a:t>
            </a:r>
            <a:endParaRPr lang="es-ES" altLang="es-PE" sz="2000">
              <a:solidFill>
                <a:srgbClr val="404040"/>
              </a:solidFill>
            </a:endParaRPr>
          </a:p>
        </p:txBody>
      </p:sp>
      <p:sp>
        <p:nvSpPr>
          <p:cNvPr id="114691" name="TextBox 18"/>
          <p:cNvSpPr txBox="1">
            <a:spLocks noChangeArrowheads="1"/>
          </p:cNvSpPr>
          <p:nvPr/>
        </p:nvSpPr>
        <p:spPr bwMode="auto">
          <a:xfrm>
            <a:off x="2013839" y="5387939"/>
            <a:ext cx="3646487" cy="68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S" altLang="es-PE" sz="2000" dirty="0">
                <a:solidFill>
                  <a:srgbClr val="404040"/>
                </a:solidFill>
              </a:rPr>
              <a:t>Celda Metálica de Puesta a Tierra</a:t>
            </a:r>
            <a:endParaRPr lang="es-ES" altLang="es-PE" dirty="0">
              <a:solidFill>
                <a:srgbClr val="000000"/>
              </a:solidFill>
            </a:endParaRPr>
          </a:p>
        </p:txBody>
      </p:sp>
      <p:sp>
        <p:nvSpPr>
          <p:cNvPr id="20" name="Right Arrow 19"/>
          <p:cNvSpPr/>
          <p:nvPr/>
        </p:nvSpPr>
        <p:spPr>
          <a:xfrm>
            <a:off x="5807969" y="2578670"/>
            <a:ext cx="1053515" cy="490290"/>
          </a:xfrm>
          <a:prstGeom prst="leftArrow">
            <a:avLst/>
          </a:prstGeom>
          <a:gradFill flip="none" rotWithShape="1">
            <a:gsLst>
              <a:gs pos="91000">
                <a:schemeClr val="tx1">
                  <a:lumMod val="75000"/>
                  <a:lumOff val="25000"/>
                  <a:alpha val="18000"/>
                </a:schemeClr>
              </a:gs>
              <a:gs pos="100000">
                <a:schemeClr val="tx1">
                  <a:lumMod val="65000"/>
                  <a:lumOff val="35000"/>
                  <a:alpha val="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solidFill>
                <a:prstClr val="white"/>
              </a:solidFill>
            </a:endParaRPr>
          </a:p>
        </p:txBody>
      </p:sp>
      <p:sp>
        <p:nvSpPr>
          <p:cNvPr id="21" name="Right Arrow 20"/>
          <p:cNvSpPr/>
          <p:nvPr/>
        </p:nvSpPr>
        <p:spPr>
          <a:xfrm rot="10800000">
            <a:off x="5660327" y="5483890"/>
            <a:ext cx="1053515" cy="490290"/>
          </a:xfrm>
          <a:prstGeom prst="leftArrow">
            <a:avLst/>
          </a:prstGeom>
          <a:gradFill flip="none" rotWithShape="1">
            <a:gsLst>
              <a:gs pos="91000">
                <a:schemeClr val="tx1">
                  <a:lumMod val="75000"/>
                  <a:lumOff val="25000"/>
                  <a:alpha val="18000"/>
                </a:schemeClr>
              </a:gs>
              <a:gs pos="100000">
                <a:schemeClr val="tx1">
                  <a:lumMod val="65000"/>
                  <a:lumOff val="35000"/>
                  <a:alpha val="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2556190455"/>
              </p:ext>
            </p:extLst>
          </p:nvPr>
        </p:nvGraphicFramePr>
        <p:xfrm>
          <a:off x="773613" y="740337"/>
          <a:ext cx="4762854" cy="4353182"/>
        </p:xfrm>
        <a:graphic>
          <a:graphicData uri="http://schemas.openxmlformats.org/drawingml/2006/table">
            <a:tbl>
              <a:tblPr>
                <a:tableStyleId>{3C2FFA5D-87B4-456A-9821-1D502468CF0F}</a:tableStyleId>
              </a:tblPr>
              <a:tblGrid>
                <a:gridCol w="2792068">
                  <a:extLst>
                    <a:ext uri="{9D8B030D-6E8A-4147-A177-3AD203B41FA5}">
                      <a16:colId xmlns:a16="http://schemas.microsoft.com/office/drawing/2014/main" val="20000"/>
                    </a:ext>
                  </a:extLst>
                </a:gridCol>
                <a:gridCol w="1970786">
                  <a:extLst>
                    <a:ext uri="{9D8B030D-6E8A-4147-A177-3AD203B41FA5}">
                      <a16:colId xmlns:a16="http://schemas.microsoft.com/office/drawing/2014/main" val="20001"/>
                    </a:ext>
                  </a:extLst>
                </a:gridCol>
              </a:tblGrid>
              <a:tr h="400072">
                <a:tc>
                  <a:txBody>
                    <a:bodyPr/>
                    <a:lstStyle/>
                    <a:p>
                      <a:pPr>
                        <a:lnSpc>
                          <a:spcPct val="115000"/>
                        </a:lnSpc>
                        <a:spcAft>
                          <a:spcPts val="0"/>
                        </a:spcAft>
                      </a:pPr>
                      <a:r>
                        <a:rPr lang="es-ES" sz="1400" b="1" dirty="0">
                          <a:effectLst/>
                        </a:rPr>
                        <a:t>Conexión del devanado del estator</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dirty="0">
                          <a:effectLst/>
                        </a:rPr>
                        <a:t>Estrella</a:t>
                      </a:r>
                      <a:endParaRPr lang="es-EC" sz="1400" dirty="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0"/>
                  </a:ext>
                </a:extLst>
              </a:tr>
              <a:tr h="606623">
                <a:tc>
                  <a:txBody>
                    <a:bodyPr/>
                    <a:lstStyle/>
                    <a:p>
                      <a:pPr>
                        <a:lnSpc>
                          <a:spcPct val="115000"/>
                        </a:lnSpc>
                        <a:spcAft>
                          <a:spcPts val="0"/>
                        </a:spcAft>
                      </a:pPr>
                      <a:r>
                        <a:rPr lang="es-ES" sz="1400" b="1" dirty="0">
                          <a:effectLst/>
                        </a:rPr>
                        <a:t>Potencia</a:t>
                      </a:r>
                      <a:endParaRPr lang="es-EC" sz="1400" b="1" dirty="0">
                        <a:effectLst/>
                      </a:endParaRPr>
                    </a:p>
                    <a:p>
                      <a:pPr>
                        <a:lnSpc>
                          <a:spcPct val="115000"/>
                        </a:lnSpc>
                        <a:spcAft>
                          <a:spcPts val="0"/>
                        </a:spcAft>
                      </a:pPr>
                      <a:r>
                        <a:rPr lang="es-ES" sz="1400" b="1" dirty="0">
                          <a:effectLst/>
                        </a:rPr>
                        <a:t>       Nominal </a:t>
                      </a:r>
                      <a:endParaRPr lang="es-EC" sz="1400" b="1" dirty="0">
                        <a:effectLst/>
                      </a:endParaRPr>
                    </a:p>
                    <a:p>
                      <a:pPr>
                        <a:lnSpc>
                          <a:spcPct val="115000"/>
                        </a:lnSpc>
                        <a:spcAft>
                          <a:spcPts val="0"/>
                        </a:spcAft>
                      </a:pPr>
                      <a:r>
                        <a:rPr lang="es-ES" sz="1400" b="1" dirty="0">
                          <a:effectLst/>
                        </a:rPr>
                        <a:t>       Máxima continua</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a:effectLst/>
                        </a:rPr>
                        <a:t> </a:t>
                      </a:r>
                      <a:endParaRPr lang="es-EC" sz="1400">
                        <a:effectLst/>
                      </a:endParaRPr>
                    </a:p>
                    <a:p>
                      <a:pPr>
                        <a:lnSpc>
                          <a:spcPct val="115000"/>
                        </a:lnSpc>
                        <a:spcAft>
                          <a:spcPts val="0"/>
                        </a:spcAft>
                      </a:pPr>
                      <a:r>
                        <a:rPr lang="es-ES" sz="1400">
                          <a:effectLst/>
                        </a:rPr>
                        <a:t>78,89 [MVA]</a:t>
                      </a:r>
                      <a:endParaRPr lang="es-EC" sz="1400">
                        <a:effectLst/>
                      </a:endParaRPr>
                    </a:p>
                    <a:p>
                      <a:pPr>
                        <a:lnSpc>
                          <a:spcPct val="115000"/>
                        </a:lnSpc>
                        <a:spcAft>
                          <a:spcPts val="0"/>
                        </a:spcAft>
                      </a:pPr>
                      <a:r>
                        <a:rPr lang="es-ES" sz="1400">
                          <a:effectLst/>
                        </a:rPr>
                        <a:t>83,82 [MVA]</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1"/>
                  </a:ext>
                </a:extLst>
              </a:tr>
              <a:tr h="193519">
                <a:tc>
                  <a:txBody>
                    <a:bodyPr/>
                    <a:lstStyle/>
                    <a:p>
                      <a:pPr>
                        <a:lnSpc>
                          <a:spcPct val="115000"/>
                        </a:lnSpc>
                        <a:spcAft>
                          <a:spcPts val="0"/>
                        </a:spcAft>
                      </a:pPr>
                      <a:r>
                        <a:rPr lang="es-ES" sz="1400" b="1" dirty="0">
                          <a:effectLst/>
                        </a:rPr>
                        <a:t>Tensión nominal</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a:effectLst/>
                        </a:rPr>
                        <a:t>13,8 [kV] </a:t>
                      </a:r>
                      <a:r>
                        <a:rPr lang="es-ES" sz="1400">
                          <a:effectLst/>
                          <a:sym typeface="Symbol"/>
                        </a:rPr>
                        <a:t></a:t>
                      </a:r>
                      <a:r>
                        <a:rPr lang="es-ES" sz="1400">
                          <a:effectLst/>
                        </a:rPr>
                        <a:t> 5% [kV]</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2"/>
                  </a:ext>
                </a:extLst>
              </a:tr>
              <a:tr h="193519">
                <a:tc>
                  <a:txBody>
                    <a:bodyPr/>
                    <a:lstStyle/>
                    <a:p>
                      <a:pPr>
                        <a:lnSpc>
                          <a:spcPct val="115000"/>
                        </a:lnSpc>
                        <a:spcAft>
                          <a:spcPts val="0"/>
                        </a:spcAft>
                      </a:pPr>
                      <a:r>
                        <a:rPr lang="es-ES" sz="1400" b="1" dirty="0">
                          <a:effectLst/>
                        </a:rPr>
                        <a:t>Amperaje</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a:effectLst/>
                        </a:rPr>
                        <a:t>3305 [A]</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3"/>
                  </a:ext>
                </a:extLst>
              </a:tr>
              <a:tr h="193519">
                <a:tc>
                  <a:txBody>
                    <a:bodyPr/>
                    <a:lstStyle/>
                    <a:p>
                      <a:pPr>
                        <a:lnSpc>
                          <a:spcPct val="115000"/>
                        </a:lnSpc>
                        <a:spcAft>
                          <a:spcPts val="0"/>
                        </a:spcAft>
                      </a:pPr>
                      <a:r>
                        <a:rPr lang="es-ES" sz="1400" b="1" dirty="0">
                          <a:effectLst/>
                        </a:rPr>
                        <a:t>Factor de potencia</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a:effectLst/>
                        </a:rPr>
                        <a:t>0,9</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4"/>
                  </a:ext>
                </a:extLst>
              </a:tr>
              <a:tr h="193519">
                <a:tc>
                  <a:txBody>
                    <a:bodyPr/>
                    <a:lstStyle/>
                    <a:p>
                      <a:pPr>
                        <a:lnSpc>
                          <a:spcPct val="115000"/>
                        </a:lnSpc>
                        <a:spcAft>
                          <a:spcPts val="0"/>
                        </a:spcAft>
                      </a:pPr>
                      <a:r>
                        <a:rPr lang="es-ES" sz="1400" b="1" dirty="0">
                          <a:effectLst/>
                        </a:rPr>
                        <a:t>Frecuencia</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a:effectLst/>
                        </a:rPr>
                        <a:t>60 [Hz]</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5"/>
                  </a:ext>
                </a:extLst>
              </a:tr>
              <a:tr h="193519">
                <a:tc>
                  <a:txBody>
                    <a:bodyPr/>
                    <a:lstStyle/>
                    <a:p>
                      <a:pPr>
                        <a:lnSpc>
                          <a:spcPct val="115000"/>
                        </a:lnSpc>
                        <a:spcAft>
                          <a:spcPts val="0"/>
                        </a:spcAft>
                      </a:pPr>
                      <a:r>
                        <a:rPr lang="es-ES" sz="1400" b="1" dirty="0">
                          <a:effectLst/>
                        </a:rPr>
                        <a:t>Velocidad sincrónica</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n-US" sz="1400">
                          <a:effectLst/>
                        </a:rPr>
                        <a:t>163,64 [r.p.m.]</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6"/>
                  </a:ext>
                </a:extLst>
              </a:tr>
              <a:tr h="193519">
                <a:tc>
                  <a:txBody>
                    <a:bodyPr/>
                    <a:lstStyle/>
                    <a:p>
                      <a:pPr>
                        <a:lnSpc>
                          <a:spcPct val="115000"/>
                        </a:lnSpc>
                        <a:spcAft>
                          <a:spcPts val="0"/>
                        </a:spcAft>
                      </a:pPr>
                      <a:r>
                        <a:rPr lang="es-ES" sz="1400" b="1" dirty="0">
                          <a:effectLst/>
                        </a:rPr>
                        <a:t>Número de polos</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a:effectLst/>
                        </a:rPr>
                        <a:t>44</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7"/>
                  </a:ext>
                </a:extLst>
              </a:tr>
              <a:tr h="193519">
                <a:tc>
                  <a:txBody>
                    <a:bodyPr/>
                    <a:lstStyle/>
                    <a:p>
                      <a:pPr>
                        <a:lnSpc>
                          <a:spcPct val="115000"/>
                        </a:lnSpc>
                        <a:spcAft>
                          <a:spcPts val="0"/>
                        </a:spcAft>
                      </a:pPr>
                      <a:r>
                        <a:rPr lang="es-ES" sz="1400" b="1" dirty="0">
                          <a:effectLst/>
                        </a:rPr>
                        <a:t>Tensión nominal de excitación</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dirty="0">
                          <a:effectLst/>
                        </a:rPr>
                        <a:t>194 [</a:t>
                      </a:r>
                      <a:r>
                        <a:rPr lang="es-ES" sz="1400" dirty="0" err="1">
                          <a:effectLst/>
                        </a:rPr>
                        <a:t>Vcc</a:t>
                      </a:r>
                      <a:r>
                        <a:rPr lang="es-ES" sz="1400" dirty="0">
                          <a:effectLst/>
                        </a:rPr>
                        <a:t>]</a:t>
                      </a:r>
                      <a:endParaRPr lang="es-EC" sz="1400" dirty="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8"/>
                  </a:ext>
                </a:extLst>
              </a:tr>
              <a:tr h="193519">
                <a:tc>
                  <a:txBody>
                    <a:bodyPr/>
                    <a:lstStyle/>
                    <a:p>
                      <a:pPr>
                        <a:lnSpc>
                          <a:spcPct val="115000"/>
                        </a:lnSpc>
                        <a:spcAft>
                          <a:spcPts val="0"/>
                        </a:spcAft>
                      </a:pPr>
                      <a:r>
                        <a:rPr lang="es-ES" sz="1400" b="1" dirty="0">
                          <a:effectLst/>
                        </a:rPr>
                        <a:t>Corriente nominal de excitación</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a:effectLst/>
                        </a:rPr>
                        <a:t>1206 [A]</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09"/>
                  </a:ext>
                </a:extLst>
              </a:tr>
              <a:tr h="193519">
                <a:tc>
                  <a:txBody>
                    <a:bodyPr/>
                    <a:lstStyle/>
                    <a:p>
                      <a:pPr>
                        <a:lnSpc>
                          <a:spcPct val="115000"/>
                        </a:lnSpc>
                        <a:spcAft>
                          <a:spcPts val="0"/>
                        </a:spcAft>
                      </a:pPr>
                      <a:r>
                        <a:rPr lang="es-ES" sz="1400" b="1" dirty="0">
                          <a:effectLst/>
                        </a:rPr>
                        <a:t>Clase de aislamiento</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S" sz="1400">
                          <a:effectLst/>
                        </a:rPr>
                        <a:t>F</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10"/>
                  </a:ext>
                </a:extLst>
              </a:tr>
              <a:tr h="193519">
                <a:tc>
                  <a:txBody>
                    <a:bodyPr/>
                    <a:lstStyle/>
                    <a:p>
                      <a:pPr>
                        <a:lnSpc>
                          <a:spcPct val="115000"/>
                        </a:lnSpc>
                        <a:spcAft>
                          <a:spcPts val="0"/>
                        </a:spcAft>
                      </a:pPr>
                      <a:r>
                        <a:rPr lang="es-EC" sz="1400" b="1" dirty="0">
                          <a:effectLst/>
                        </a:rPr>
                        <a:t>Reactancia </a:t>
                      </a:r>
                      <a:r>
                        <a:rPr lang="es-EC" sz="1400" b="1" dirty="0" err="1">
                          <a:effectLst/>
                        </a:rPr>
                        <a:t>subtransitoria</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C" sz="1400">
                          <a:effectLst/>
                        </a:rPr>
                        <a:t>20%</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11"/>
                  </a:ext>
                </a:extLst>
              </a:tr>
              <a:tr h="193519">
                <a:tc>
                  <a:txBody>
                    <a:bodyPr/>
                    <a:lstStyle/>
                    <a:p>
                      <a:pPr>
                        <a:lnSpc>
                          <a:spcPct val="115000"/>
                        </a:lnSpc>
                        <a:spcAft>
                          <a:spcPts val="0"/>
                        </a:spcAft>
                      </a:pPr>
                      <a:r>
                        <a:rPr lang="es-EC" sz="1400" b="1" dirty="0">
                          <a:effectLst/>
                        </a:rPr>
                        <a:t>Reactancia transitoria</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C" sz="1400">
                          <a:effectLst/>
                        </a:rPr>
                        <a:t>28%</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12"/>
                  </a:ext>
                </a:extLst>
              </a:tr>
              <a:tr h="193519">
                <a:tc>
                  <a:txBody>
                    <a:bodyPr/>
                    <a:lstStyle/>
                    <a:p>
                      <a:pPr>
                        <a:lnSpc>
                          <a:spcPct val="115000"/>
                        </a:lnSpc>
                        <a:spcAft>
                          <a:spcPts val="0"/>
                        </a:spcAft>
                      </a:pPr>
                      <a:r>
                        <a:rPr lang="es-EC" sz="1400" b="1" dirty="0">
                          <a:effectLst/>
                        </a:rPr>
                        <a:t>Reactancia sincrónica</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C" sz="1400">
                          <a:effectLst/>
                        </a:rPr>
                        <a:t>100%</a:t>
                      </a:r>
                      <a:endParaRPr lang="es-EC" sz="140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13"/>
                  </a:ext>
                </a:extLst>
              </a:tr>
              <a:tr h="245084">
                <a:tc>
                  <a:txBody>
                    <a:bodyPr/>
                    <a:lstStyle/>
                    <a:p>
                      <a:pPr>
                        <a:lnSpc>
                          <a:spcPct val="115000"/>
                        </a:lnSpc>
                        <a:spcAft>
                          <a:spcPts val="0"/>
                        </a:spcAft>
                      </a:pPr>
                      <a:r>
                        <a:rPr lang="es-EC" sz="1400" b="1" dirty="0">
                          <a:effectLst/>
                        </a:rPr>
                        <a:t>Reactancia de secuencia negativa</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C" sz="1400" dirty="0">
                          <a:effectLst/>
                        </a:rPr>
                        <a:t>40%</a:t>
                      </a:r>
                      <a:endParaRPr lang="es-EC" sz="1400" dirty="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14"/>
                  </a:ext>
                </a:extLst>
              </a:tr>
              <a:tr h="193519">
                <a:tc>
                  <a:txBody>
                    <a:bodyPr/>
                    <a:lstStyle/>
                    <a:p>
                      <a:pPr>
                        <a:lnSpc>
                          <a:spcPct val="115000"/>
                        </a:lnSpc>
                        <a:spcAft>
                          <a:spcPts val="0"/>
                        </a:spcAft>
                      </a:pPr>
                      <a:r>
                        <a:rPr lang="es-EC" sz="1400" b="1" dirty="0">
                          <a:effectLst/>
                        </a:rPr>
                        <a:t>Reactancia de secuencia cero</a:t>
                      </a:r>
                      <a:endParaRPr lang="es-EC" sz="1400" b="1" dirty="0">
                        <a:effectLst/>
                        <a:latin typeface="Times New Roman"/>
                        <a:ea typeface="Times New Roman"/>
                        <a:cs typeface="Times New Roman"/>
                      </a:endParaRPr>
                    </a:p>
                  </a:txBody>
                  <a:tcPr marL="47608" marR="47608" marT="0" marB="0"/>
                </a:tc>
                <a:tc>
                  <a:txBody>
                    <a:bodyPr/>
                    <a:lstStyle/>
                    <a:p>
                      <a:pPr>
                        <a:lnSpc>
                          <a:spcPct val="115000"/>
                        </a:lnSpc>
                        <a:spcAft>
                          <a:spcPts val="0"/>
                        </a:spcAft>
                      </a:pPr>
                      <a:r>
                        <a:rPr lang="es-EC" sz="1400" dirty="0">
                          <a:effectLst/>
                        </a:rPr>
                        <a:t>14%</a:t>
                      </a:r>
                      <a:endParaRPr lang="es-EC" sz="1400" dirty="0">
                        <a:effectLst/>
                        <a:latin typeface="Times New Roman"/>
                        <a:ea typeface="Times New Roman"/>
                        <a:cs typeface="Times New Roman"/>
                      </a:endParaRPr>
                    </a:p>
                  </a:txBody>
                  <a:tcPr marL="47608" marR="47608" marT="0" marB="0"/>
                </a:tc>
                <a:extLst>
                  <a:ext uri="{0D108BD9-81ED-4DB2-BD59-A6C34878D82A}">
                    <a16:rowId xmlns:a16="http://schemas.microsoft.com/office/drawing/2014/main" val="10015"/>
                  </a:ext>
                </a:extLst>
              </a:tr>
            </a:tbl>
          </a:graphicData>
        </a:graphic>
      </p:graphicFrame>
      <p:graphicFrame>
        <p:nvGraphicFramePr>
          <p:cNvPr id="4" name="3 Tabla"/>
          <p:cNvGraphicFramePr>
            <a:graphicFrameLocks noGrp="1"/>
          </p:cNvGraphicFramePr>
          <p:nvPr>
            <p:extLst>
              <p:ext uri="{D42A27DB-BD31-4B8C-83A1-F6EECF244321}">
                <p14:modId xmlns:p14="http://schemas.microsoft.com/office/powerpoint/2010/main" val="1414728387"/>
              </p:ext>
            </p:extLst>
          </p:nvPr>
        </p:nvGraphicFramePr>
        <p:xfrm>
          <a:off x="6900433" y="4486881"/>
          <a:ext cx="4008005" cy="2050036"/>
        </p:xfrm>
        <a:graphic>
          <a:graphicData uri="http://schemas.openxmlformats.org/drawingml/2006/table">
            <a:tbl>
              <a:tblPr>
                <a:tableStyleId>{284E427A-3D55-4303-BF80-6455036E1DE7}</a:tableStyleId>
              </a:tblPr>
              <a:tblGrid>
                <a:gridCol w="2195625">
                  <a:extLst>
                    <a:ext uri="{9D8B030D-6E8A-4147-A177-3AD203B41FA5}">
                      <a16:colId xmlns:a16="http://schemas.microsoft.com/office/drawing/2014/main" val="20000"/>
                    </a:ext>
                  </a:extLst>
                </a:gridCol>
                <a:gridCol w="1812380">
                  <a:extLst>
                    <a:ext uri="{9D8B030D-6E8A-4147-A177-3AD203B41FA5}">
                      <a16:colId xmlns:a16="http://schemas.microsoft.com/office/drawing/2014/main" val="20001"/>
                    </a:ext>
                  </a:extLst>
                </a:gridCol>
              </a:tblGrid>
              <a:tr h="175260">
                <a:tc>
                  <a:txBody>
                    <a:bodyPr/>
                    <a:lstStyle/>
                    <a:p>
                      <a:pPr>
                        <a:lnSpc>
                          <a:spcPct val="115000"/>
                        </a:lnSpc>
                        <a:spcAft>
                          <a:spcPts val="0"/>
                        </a:spcAft>
                      </a:pPr>
                      <a:r>
                        <a:rPr lang="es-ES" sz="1200" b="1" dirty="0">
                          <a:effectLst/>
                        </a:rPr>
                        <a:t>Tensión nominal</a:t>
                      </a:r>
                      <a:endParaRPr lang="es-EC" sz="1200" b="1"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S" sz="1200">
                          <a:effectLst/>
                        </a:rPr>
                        <a:t>13,8 [kV]</a:t>
                      </a:r>
                      <a:endParaRPr lang="es-EC" sz="120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0">
                <a:tc>
                  <a:txBody>
                    <a:bodyPr/>
                    <a:lstStyle/>
                    <a:p>
                      <a:pPr>
                        <a:lnSpc>
                          <a:spcPct val="115000"/>
                        </a:lnSpc>
                        <a:spcAft>
                          <a:spcPts val="0"/>
                        </a:spcAft>
                      </a:pPr>
                      <a:r>
                        <a:rPr lang="es-ES" sz="1200" b="1" dirty="0">
                          <a:effectLst/>
                        </a:rPr>
                        <a:t>Seccionador unipolar</a:t>
                      </a:r>
                      <a:endParaRPr lang="es-EC" sz="1200" b="1" dirty="0">
                        <a:effectLst/>
                      </a:endParaRPr>
                    </a:p>
                    <a:p>
                      <a:pPr>
                        <a:lnSpc>
                          <a:spcPct val="115000"/>
                        </a:lnSpc>
                        <a:spcAft>
                          <a:spcPts val="0"/>
                        </a:spcAft>
                      </a:pPr>
                      <a:r>
                        <a:rPr lang="es-ES" sz="1200" b="1" dirty="0">
                          <a:effectLst/>
                        </a:rPr>
                        <a:t>    - Tensión nominal</a:t>
                      </a:r>
                      <a:endParaRPr lang="es-EC" sz="1200" b="1" dirty="0">
                        <a:effectLst/>
                      </a:endParaRPr>
                    </a:p>
                    <a:p>
                      <a:pPr>
                        <a:lnSpc>
                          <a:spcPct val="115000"/>
                        </a:lnSpc>
                        <a:spcAft>
                          <a:spcPts val="0"/>
                        </a:spcAft>
                      </a:pPr>
                      <a:r>
                        <a:rPr lang="es-ES" sz="1200" b="1" dirty="0">
                          <a:effectLst/>
                        </a:rPr>
                        <a:t>    - Corriente nominal</a:t>
                      </a:r>
                      <a:endParaRPr lang="es-EC" sz="1200" b="1"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S" sz="1200" dirty="0">
                          <a:effectLst/>
                        </a:rPr>
                        <a:t> </a:t>
                      </a:r>
                      <a:endParaRPr lang="es-EC" sz="1200" dirty="0">
                        <a:effectLst/>
                      </a:endParaRPr>
                    </a:p>
                    <a:p>
                      <a:pPr>
                        <a:lnSpc>
                          <a:spcPct val="115000"/>
                        </a:lnSpc>
                        <a:spcAft>
                          <a:spcPts val="0"/>
                        </a:spcAft>
                      </a:pPr>
                      <a:r>
                        <a:rPr lang="es-ES" sz="1200" dirty="0">
                          <a:effectLst/>
                        </a:rPr>
                        <a:t>13,8 [</a:t>
                      </a:r>
                      <a:r>
                        <a:rPr lang="es-ES" sz="1200" dirty="0" err="1">
                          <a:effectLst/>
                        </a:rPr>
                        <a:t>kV</a:t>
                      </a:r>
                      <a:r>
                        <a:rPr lang="es-ES" sz="1200" dirty="0">
                          <a:effectLst/>
                        </a:rPr>
                        <a:t>]</a:t>
                      </a:r>
                      <a:endParaRPr lang="es-EC" sz="1200" dirty="0">
                        <a:effectLst/>
                      </a:endParaRPr>
                    </a:p>
                    <a:p>
                      <a:pPr>
                        <a:lnSpc>
                          <a:spcPct val="115000"/>
                        </a:lnSpc>
                        <a:spcAft>
                          <a:spcPts val="0"/>
                        </a:spcAft>
                      </a:pPr>
                      <a:r>
                        <a:rPr lang="es-ES" sz="1200" dirty="0">
                          <a:effectLst/>
                        </a:rPr>
                        <a:t>100 [A]</a:t>
                      </a:r>
                      <a:endParaRPr lang="es-EC" sz="12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1"/>
                  </a:ext>
                </a:extLst>
              </a:tr>
              <a:tr h="0">
                <a:tc>
                  <a:txBody>
                    <a:bodyPr/>
                    <a:lstStyle/>
                    <a:p>
                      <a:pPr>
                        <a:lnSpc>
                          <a:spcPct val="115000"/>
                        </a:lnSpc>
                        <a:spcAft>
                          <a:spcPts val="0"/>
                        </a:spcAft>
                      </a:pPr>
                      <a:r>
                        <a:rPr lang="es-ES" sz="1200" b="1" dirty="0">
                          <a:effectLst/>
                        </a:rPr>
                        <a:t>Transformador monofásico de puesta a tierra</a:t>
                      </a:r>
                      <a:endParaRPr lang="es-EC" sz="1200" b="1" dirty="0">
                        <a:effectLst/>
                      </a:endParaRPr>
                    </a:p>
                    <a:p>
                      <a:pPr>
                        <a:lnSpc>
                          <a:spcPct val="115000"/>
                        </a:lnSpc>
                        <a:spcAft>
                          <a:spcPts val="0"/>
                        </a:spcAft>
                      </a:pPr>
                      <a:r>
                        <a:rPr lang="es-ES" sz="1200" b="1" dirty="0">
                          <a:effectLst/>
                        </a:rPr>
                        <a:t>    - Capacidad</a:t>
                      </a:r>
                      <a:endParaRPr lang="es-EC" sz="1200" b="1" dirty="0">
                        <a:effectLst/>
                      </a:endParaRPr>
                    </a:p>
                    <a:p>
                      <a:pPr>
                        <a:lnSpc>
                          <a:spcPct val="115000"/>
                        </a:lnSpc>
                        <a:spcAft>
                          <a:spcPts val="0"/>
                        </a:spcAft>
                      </a:pPr>
                      <a:r>
                        <a:rPr lang="es-ES" sz="1200" b="1" dirty="0">
                          <a:effectLst/>
                        </a:rPr>
                        <a:t>    - Relación de transformación</a:t>
                      </a:r>
                      <a:endParaRPr lang="es-EC" sz="1200" b="1"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S" sz="1200" dirty="0">
                          <a:effectLst/>
                        </a:rPr>
                        <a:t> </a:t>
                      </a:r>
                      <a:endParaRPr lang="es-EC" sz="1200" dirty="0">
                        <a:effectLst/>
                      </a:endParaRPr>
                    </a:p>
                    <a:p>
                      <a:pPr>
                        <a:lnSpc>
                          <a:spcPct val="115000"/>
                        </a:lnSpc>
                        <a:spcAft>
                          <a:spcPts val="0"/>
                        </a:spcAft>
                      </a:pPr>
                      <a:r>
                        <a:rPr lang="es-ES" sz="1200" dirty="0">
                          <a:effectLst/>
                        </a:rPr>
                        <a:t> </a:t>
                      </a:r>
                      <a:endParaRPr lang="es-EC" sz="1200" dirty="0">
                        <a:effectLst/>
                      </a:endParaRPr>
                    </a:p>
                    <a:p>
                      <a:pPr>
                        <a:lnSpc>
                          <a:spcPct val="115000"/>
                        </a:lnSpc>
                        <a:spcAft>
                          <a:spcPts val="0"/>
                        </a:spcAft>
                      </a:pPr>
                      <a:r>
                        <a:rPr lang="es-ES" sz="1200" dirty="0">
                          <a:effectLst/>
                        </a:rPr>
                        <a:t>30  [</a:t>
                      </a:r>
                      <a:r>
                        <a:rPr lang="es-ES" sz="1200" dirty="0" err="1">
                          <a:effectLst/>
                        </a:rPr>
                        <a:t>kVA</a:t>
                      </a:r>
                      <a:r>
                        <a:rPr lang="es-ES" sz="1200" dirty="0">
                          <a:effectLst/>
                        </a:rPr>
                        <a:t>], 60 [Hz]</a:t>
                      </a:r>
                      <a:endParaRPr lang="es-EC" sz="1200" dirty="0">
                        <a:effectLst/>
                      </a:endParaRPr>
                    </a:p>
                    <a:p>
                      <a:pPr>
                        <a:lnSpc>
                          <a:spcPct val="115000"/>
                        </a:lnSpc>
                        <a:spcAft>
                          <a:spcPts val="0"/>
                        </a:spcAft>
                      </a:pPr>
                      <a:r>
                        <a:rPr lang="es-ES" sz="1200" dirty="0">
                          <a:effectLst/>
                        </a:rPr>
                        <a:t>13,8 [</a:t>
                      </a:r>
                      <a:r>
                        <a:rPr lang="es-ES" sz="1200" dirty="0" err="1">
                          <a:effectLst/>
                        </a:rPr>
                        <a:t>kV</a:t>
                      </a:r>
                      <a:r>
                        <a:rPr lang="es-ES" sz="1200" dirty="0">
                          <a:effectLst/>
                        </a:rPr>
                        <a:t>] / 240 [V]</a:t>
                      </a:r>
                      <a:endParaRPr lang="es-EC" sz="12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2"/>
                  </a:ext>
                </a:extLst>
              </a:tr>
              <a:tr h="0">
                <a:tc>
                  <a:txBody>
                    <a:bodyPr/>
                    <a:lstStyle/>
                    <a:p>
                      <a:pPr>
                        <a:lnSpc>
                          <a:spcPct val="115000"/>
                        </a:lnSpc>
                        <a:spcAft>
                          <a:spcPts val="0"/>
                        </a:spcAft>
                      </a:pPr>
                      <a:r>
                        <a:rPr lang="es-ES" sz="1200" b="1" dirty="0">
                          <a:effectLst/>
                        </a:rPr>
                        <a:t>Resistencia de puesta a tierra</a:t>
                      </a:r>
                      <a:endParaRPr lang="es-EC" sz="1200" b="1"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n-US" sz="1200" dirty="0">
                          <a:effectLst/>
                        </a:rPr>
                        <a:t>240 [V]– 0,240 [</a:t>
                      </a:r>
                      <a:r>
                        <a:rPr lang="es-ES" sz="1200" dirty="0">
                          <a:effectLst/>
                          <a:sym typeface="Symbol"/>
                        </a:rPr>
                        <a:t></a:t>
                      </a:r>
                      <a:r>
                        <a:rPr lang="es-ES" sz="1200" dirty="0">
                          <a:effectLst/>
                        </a:rPr>
                        <a:t>]</a:t>
                      </a:r>
                      <a:r>
                        <a:rPr lang="en-US" sz="1200" dirty="0">
                          <a:effectLst/>
                        </a:rPr>
                        <a:t> - 79,8 [kW] – 60 [Hz]</a:t>
                      </a:r>
                      <a:endParaRPr lang="es-EC" sz="12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10" name="CuadroTexto 9"/>
          <p:cNvSpPr txBox="1"/>
          <p:nvPr/>
        </p:nvSpPr>
        <p:spPr>
          <a:xfrm>
            <a:off x="3609035" y="69907"/>
            <a:ext cx="5938981" cy="523220"/>
          </a:xfrm>
          <a:prstGeom prst="rect">
            <a:avLst/>
          </a:prstGeom>
          <a:noFill/>
        </p:spPr>
        <p:txBody>
          <a:bodyPr wrap="square" rtlCol="0">
            <a:spAutoFit/>
          </a:bodyPr>
          <a:lstStyle/>
          <a:p>
            <a:r>
              <a:rPr lang="es-PE" sz="2800" b="1" dirty="0"/>
              <a:t>CARACTERÍSTICAS DEL GENERADOR </a:t>
            </a:r>
          </a:p>
        </p:txBody>
      </p:sp>
    </p:spTree>
    <p:custDataLst>
      <p:tags r:id="rId1"/>
    </p:custDataLst>
    <p:extLst>
      <p:ext uri="{BB962C8B-B14F-4D97-AF65-F5344CB8AC3E}">
        <p14:creationId xmlns:p14="http://schemas.microsoft.com/office/powerpoint/2010/main" val="259147701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extBox 1"/>
          <p:cNvSpPr txBox="1"/>
          <p:nvPr/>
        </p:nvSpPr>
        <p:spPr>
          <a:xfrm>
            <a:off x="3264310" y="279238"/>
            <a:ext cx="6659418" cy="534712"/>
          </a:xfrm>
          <a:prstGeom prst="rect">
            <a:avLst/>
          </a:prstGeom>
          <a:noFill/>
        </p:spPr>
        <p:txBody>
          <a:bodyPr anchor="b">
            <a:normAutofit/>
          </a:bodyPr>
          <a:lstStyle/>
          <a:p>
            <a:pPr>
              <a:defRPr/>
            </a:pPr>
            <a:r>
              <a:rPr lang="es-ES" sz="2800" b="1" dirty="0"/>
              <a:t>ENTREGA DE LA ENERGÍA ELÉCTRICA</a:t>
            </a:r>
            <a:endParaRPr lang="es-ES" sz="2800" dirty="0"/>
          </a:p>
        </p:txBody>
      </p:sp>
      <p:sp>
        <p:nvSpPr>
          <p:cNvPr id="115715" name="TextBox 2"/>
          <p:cNvSpPr txBox="1">
            <a:spLocks noChangeArrowheads="1"/>
          </p:cNvSpPr>
          <p:nvPr/>
        </p:nvSpPr>
        <p:spPr bwMode="auto">
          <a:xfrm>
            <a:off x="2442586" y="1159308"/>
            <a:ext cx="7391400" cy="24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ES" altLang="es-PE" sz="2400" dirty="0"/>
              <a:t>La Central Hidroeléctrica Daule </a:t>
            </a:r>
            <a:r>
              <a:rPr lang="es-ES" altLang="es-PE" sz="2400" dirty="0" err="1"/>
              <a:t>Peripa</a:t>
            </a:r>
            <a:r>
              <a:rPr lang="es-ES" altLang="es-PE" sz="2400" dirty="0"/>
              <a:t> tiene del lado de baja del generador la presencia del interruptor de máquina representado por la nomenclatura 52G1 para la unidad uno, 52G2 y 52G3 para la unidad dos y unidad tres respectivamente. Su funcionalidad radica en la puesta en línea del generador una vez que haya sido sincronizado. </a:t>
            </a:r>
            <a:endParaRPr lang="es-EC" altLang="es-PE" sz="2400" dirty="0"/>
          </a:p>
          <a:p>
            <a:pPr algn="just"/>
            <a:endParaRPr lang="es-ES" altLang="es-PE" dirty="0">
              <a:solidFill>
                <a:srgbClr val="2C99FC"/>
              </a:solidFill>
            </a:endParaRPr>
          </a:p>
          <a:p>
            <a:pPr algn="just"/>
            <a:endParaRPr lang="es-ES" altLang="es-PE" sz="1600" dirty="0">
              <a:solidFill>
                <a:srgbClr val="000000"/>
              </a:solidFill>
            </a:endParaRPr>
          </a:p>
        </p:txBody>
      </p:sp>
      <p:graphicFrame>
        <p:nvGraphicFramePr>
          <p:cNvPr id="4" name="3 Tabla"/>
          <p:cNvGraphicFramePr>
            <a:graphicFrameLocks noGrp="1"/>
          </p:cNvGraphicFramePr>
          <p:nvPr>
            <p:extLst>
              <p:ext uri="{D42A27DB-BD31-4B8C-83A1-F6EECF244321}">
                <p14:modId xmlns:p14="http://schemas.microsoft.com/office/powerpoint/2010/main" val="1957570894"/>
              </p:ext>
            </p:extLst>
          </p:nvPr>
        </p:nvGraphicFramePr>
        <p:xfrm>
          <a:off x="3591647" y="3818371"/>
          <a:ext cx="5111750" cy="2489199"/>
        </p:xfrm>
        <a:graphic>
          <a:graphicData uri="http://schemas.openxmlformats.org/drawingml/2006/table">
            <a:tbl>
              <a:tblPr firstRow="1" firstCol="1" bandRow="1">
                <a:tableStyleId>{5C22544A-7EE6-4342-B048-85BDC9FD1C3A}</a:tableStyleId>
              </a:tblPr>
              <a:tblGrid>
                <a:gridCol w="2931066">
                  <a:extLst>
                    <a:ext uri="{9D8B030D-6E8A-4147-A177-3AD203B41FA5}">
                      <a16:colId xmlns:a16="http://schemas.microsoft.com/office/drawing/2014/main" val="20000"/>
                    </a:ext>
                  </a:extLst>
                </a:gridCol>
                <a:gridCol w="2180684">
                  <a:extLst>
                    <a:ext uri="{9D8B030D-6E8A-4147-A177-3AD203B41FA5}">
                      <a16:colId xmlns:a16="http://schemas.microsoft.com/office/drawing/2014/main" val="20001"/>
                    </a:ext>
                  </a:extLst>
                </a:gridCol>
              </a:tblGrid>
              <a:tr h="280473">
                <a:tc gridSpan="2">
                  <a:txBody>
                    <a:bodyPr/>
                    <a:lstStyle/>
                    <a:p>
                      <a:pPr marL="270510" algn="ctr">
                        <a:lnSpc>
                          <a:spcPct val="115000"/>
                        </a:lnSpc>
                        <a:spcAft>
                          <a:spcPts val="0"/>
                        </a:spcAft>
                      </a:pPr>
                      <a:r>
                        <a:rPr lang="es-EC" sz="1600" dirty="0">
                          <a:effectLst>
                            <a:outerShdw blurRad="38100" dist="38100" dir="2700000" algn="tl">
                              <a:srgbClr val="000000">
                                <a:alpha val="43137"/>
                              </a:srgbClr>
                            </a:outerShdw>
                          </a:effectLst>
                        </a:rPr>
                        <a:t>DATOS TÉCNICOS DEL INTERRUPTOR DEL GENERADOR</a:t>
                      </a:r>
                      <a:endParaRPr lang="es-EC" sz="1800" dirty="0">
                        <a:effectLst>
                          <a:outerShdw blurRad="38100" dist="38100" dir="2700000" algn="tl">
                            <a:srgbClr val="000000">
                              <a:alpha val="43137"/>
                            </a:srgbClr>
                          </a:outerShdw>
                        </a:effectLst>
                        <a:latin typeface="Times New Roman"/>
                        <a:ea typeface="Times New Roman"/>
                        <a:cs typeface="Times New Roman"/>
                      </a:endParaRPr>
                    </a:p>
                  </a:txBody>
                  <a:tcPr marL="44443" marR="44443" marT="0" marB="0" anchor="b"/>
                </a:tc>
                <a:tc hMerge="1">
                  <a:txBody>
                    <a:bodyPr/>
                    <a:lstStyle/>
                    <a:p>
                      <a:endParaRPr lang="es-EC"/>
                    </a:p>
                  </a:txBody>
                  <a:tcPr/>
                </a:tc>
                <a:extLst>
                  <a:ext uri="{0D108BD9-81ED-4DB2-BD59-A6C34878D82A}">
                    <a16:rowId xmlns:a16="http://schemas.microsoft.com/office/drawing/2014/main" val="10000"/>
                  </a:ext>
                </a:extLst>
              </a:tr>
              <a:tr h="245414">
                <a:tc>
                  <a:txBody>
                    <a:bodyPr/>
                    <a:lstStyle/>
                    <a:p>
                      <a:pPr marL="270510">
                        <a:lnSpc>
                          <a:spcPct val="115000"/>
                        </a:lnSpc>
                        <a:spcAft>
                          <a:spcPts val="0"/>
                        </a:spcAft>
                      </a:pPr>
                      <a:r>
                        <a:rPr lang="es-EC" sz="1400">
                          <a:effectLst/>
                        </a:rPr>
                        <a:t>Norma aplicada</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a:effectLst/>
                        </a:rPr>
                        <a:t>ANSI IEEE C37.013 / IEC</a:t>
                      </a:r>
                      <a:endParaRPr lang="es-EC" sz="160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1"/>
                  </a:ext>
                </a:extLst>
              </a:tr>
              <a:tr h="245414">
                <a:tc>
                  <a:txBody>
                    <a:bodyPr/>
                    <a:lstStyle/>
                    <a:p>
                      <a:pPr marL="270510">
                        <a:lnSpc>
                          <a:spcPct val="115000"/>
                        </a:lnSpc>
                        <a:spcAft>
                          <a:spcPts val="0"/>
                        </a:spcAft>
                      </a:pPr>
                      <a:r>
                        <a:rPr lang="es-EC" sz="1400" dirty="0">
                          <a:effectLst/>
                        </a:rPr>
                        <a:t>Medio de enfriamiento</a:t>
                      </a:r>
                      <a:endParaRPr lang="es-EC" sz="1600" dirty="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dirty="0">
                          <a:effectLst/>
                        </a:rPr>
                        <a:t>Gas SF6</a:t>
                      </a:r>
                      <a:endParaRPr lang="es-EC" sz="1600" dirty="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2"/>
                  </a:ext>
                </a:extLst>
              </a:tr>
              <a:tr h="245414">
                <a:tc>
                  <a:txBody>
                    <a:bodyPr/>
                    <a:lstStyle/>
                    <a:p>
                      <a:pPr marL="270510">
                        <a:lnSpc>
                          <a:spcPct val="115000"/>
                        </a:lnSpc>
                        <a:spcAft>
                          <a:spcPts val="0"/>
                        </a:spcAft>
                      </a:pPr>
                      <a:r>
                        <a:rPr lang="es-EC" sz="1400">
                          <a:effectLst/>
                        </a:rPr>
                        <a:t>Voltaje nominal</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a:effectLst/>
                        </a:rPr>
                        <a:t>17,5 [kV]</a:t>
                      </a:r>
                      <a:endParaRPr lang="es-EC" sz="160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3"/>
                  </a:ext>
                </a:extLst>
              </a:tr>
              <a:tr h="245414">
                <a:tc>
                  <a:txBody>
                    <a:bodyPr/>
                    <a:lstStyle/>
                    <a:p>
                      <a:pPr marL="270510">
                        <a:lnSpc>
                          <a:spcPct val="115000"/>
                        </a:lnSpc>
                        <a:spcAft>
                          <a:spcPts val="0"/>
                        </a:spcAft>
                      </a:pPr>
                      <a:r>
                        <a:rPr lang="es-EC" sz="1400">
                          <a:effectLst/>
                        </a:rPr>
                        <a:t>Frecuencia nominal</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a:effectLst/>
                        </a:rPr>
                        <a:t>60[ Hz]</a:t>
                      </a:r>
                      <a:endParaRPr lang="es-EC" sz="160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4"/>
                  </a:ext>
                </a:extLst>
              </a:tr>
              <a:tr h="245414">
                <a:tc>
                  <a:txBody>
                    <a:bodyPr/>
                    <a:lstStyle/>
                    <a:p>
                      <a:pPr marL="270510">
                        <a:lnSpc>
                          <a:spcPct val="115000"/>
                        </a:lnSpc>
                        <a:spcAft>
                          <a:spcPts val="0"/>
                        </a:spcAft>
                      </a:pPr>
                      <a:r>
                        <a:rPr lang="es-EC" sz="1400">
                          <a:effectLst/>
                        </a:rPr>
                        <a:t>Corriente nominal</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a:effectLst/>
                        </a:rPr>
                        <a:t>5000 [A]</a:t>
                      </a:r>
                      <a:endParaRPr lang="es-EC" sz="160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5"/>
                  </a:ext>
                </a:extLst>
              </a:tr>
              <a:tr h="490828">
                <a:tc>
                  <a:txBody>
                    <a:bodyPr/>
                    <a:lstStyle/>
                    <a:p>
                      <a:pPr marL="270510">
                        <a:lnSpc>
                          <a:spcPct val="115000"/>
                        </a:lnSpc>
                        <a:spcAft>
                          <a:spcPts val="0"/>
                        </a:spcAft>
                      </a:pPr>
                      <a:r>
                        <a:rPr lang="es-EC" sz="1400">
                          <a:effectLst/>
                        </a:rPr>
                        <a:t>Corriente de cortocircuito a interrumpir</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a:effectLst/>
                        </a:rPr>
                        <a:t>50 [kA]</a:t>
                      </a:r>
                      <a:endParaRPr lang="es-EC" sz="160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6"/>
                  </a:ext>
                </a:extLst>
              </a:tr>
              <a:tr h="490828">
                <a:tc>
                  <a:txBody>
                    <a:bodyPr/>
                    <a:lstStyle/>
                    <a:p>
                      <a:pPr marL="270510">
                        <a:lnSpc>
                          <a:spcPct val="115000"/>
                        </a:lnSpc>
                        <a:spcAft>
                          <a:spcPts val="0"/>
                        </a:spcAft>
                      </a:pPr>
                      <a:r>
                        <a:rPr lang="es-EC" sz="1400">
                          <a:effectLst/>
                        </a:rPr>
                        <a:t>Corriente de cortocircuito momentánea</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dirty="0">
                          <a:effectLst/>
                        </a:rPr>
                        <a:t>70 [</a:t>
                      </a:r>
                      <a:r>
                        <a:rPr lang="es-EC" sz="1400" dirty="0" err="1">
                          <a:effectLst/>
                        </a:rPr>
                        <a:t>kA</a:t>
                      </a:r>
                      <a:r>
                        <a:rPr lang="es-EC" sz="1400" dirty="0">
                          <a:effectLst/>
                        </a:rPr>
                        <a:t>]</a:t>
                      </a:r>
                      <a:endParaRPr lang="es-EC" sz="1600" dirty="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4074209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14358" y="523220"/>
            <a:ext cx="7687024" cy="6168838"/>
          </a:xfrm>
          <a:prstGeom prst="rect">
            <a:avLst/>
          </a:prstGeom>
        </p:spPr>
      </p:pic>
      <p:sp>
        <p:nvSpPr>
          <p:cNvPr id="3" name="CuadroTexto 2"/>
          <p:cNvSpPr txBox="1"/>
          <p:nvPr/>
        </p:nvSpPr>
        <p:spPr>
          <a:xfrm>
            <a:off x="3893574" y="-19665"/>
            <a:ext cx="4601497" cy="523220"/>
          </a:xfrm>
          <a:prstGeom prst="rect">
            <a:avLst/>
          </a:prstGeom>
          <a:noFill/>
        </p:spPr>
        <p:txBody>
          <a:bodyPr wrap="square" rtlCol="0">
            <a:spAutoFit/>
          </a:bodyPr>
          <a:lstStyle/>
          <a:p>
            <a:r>
              <a:rPr lang="es-PE" sz="2800" b="1" dirty="0"/>
              <a:t>ESTUDIO DE FLUJO DE CARGA</a:t>
            </a:r>
          </a:p>
        </p:txBody>
      </p:sp>
    </p:spTree>
    <p:extLst>
      <p:ext uri="{BB962C8B-B14F-4D97-AF65-F5344CB8AC3E}">
        <p14:creationId xmlns:p14="http://schemas.microsoft.com/office/powerpoint/2010/main" val="134050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748895123"/>
              </p:ext>
            </p:extLst>
          </p:nvPr>
        </p:nvGraphicFramePr>
        <p:xfrm>
          <a:off x="2602635" y="1293091"/>
          <a:ext cx="6519864" cy="4759468"/>
        </p:xfrm>
        <a:graphic>
          <a:graphicData uri="http://schemas.openxmlformats.org/drawingml/2006/table">
            <a:tbl>
              <a:tblPr firstRow="1" firstCol="1" bandRow="1">
                <a:tableStyleId>{74C1A8A3-306A-4EB7-A6B1-4F7E0EB9C5D6}</a:tableStyleId>
              </a:tblPr>
              <a:tblGrid>
                <a:gridCol w="890570">
                  <a:extLst>
                    <a:ext uri="{9D8B030D-6E8A-4147-A177-3AD203B41FA5}">
                      <a16:colId xmlns:a16="http://schemas.microsoft.com/office/drawing/2014/main" val="20000"/>
                    </a:ext>
                  </a:extLst>
                </a:gridCol>
                <a:gridCol w="1260752">
                  <a:extLst>
                    <a:ext uri="{9D8B030D-6E8A-4147-A177-3AD203B41FA5}">
                      <a16:colId xmlns:a16="http://schemas.microsoft.com/office/drawing/2014/main" val="20001"/>
                    </a:ext>
                  </a:extLst>
                </a:gridCol>
                <a:gridCol w="937085">
                  <a:extLst>
                    <a:ext uri="{9D8B030D-6E8A-4147-A177-3AD203B41FA5}">
                      <a16:colId xmlns:a16="http://schemas.microsoft.com/office/drawing/2014/main" val="20002"/>
                    </a:ext>
                  </a:extLst>
                </a:gridCol>
                <a:gridCol w="961312">
                  <a:extLst>
                    <a:ext uri="{9D8B030D-6E8A-4147-A177-3AD203B41FA5}">
                      <a16:colId xmlns:a16="http://schemas.microsoft.com/office/drawing/2014/main" val="20003"/>
                    </a:ext>
                  </a:extLst>
                </a:gridCol>
                <a:gridCol w="961312">
                  <a:extLst>
                    <a:ext uri="{9D8B030D-6E8A-4147-A177-3AD203B41FA5}">
                      <a16:colId xmlns:a16="http://schemas.microsoft.com/office/drawing/2014/main" val="20004"/>
                    </a:ext>
                  </a:extLst>
                </a:gridCol>
                <a:gridCol w="1508833">
                  <a:extLst>
                    <a:ext uri="{9D8B030D-6E8A-4147-A177-3AD203B41FA5}">
                      <a16:colId xmlns:a16="http://schemas.microsoft.com/office/drawing/2014/main" val="20005"/>
                    </a:ext>
                  </a:extLst>
                </a:gridCol>
              </a:tblGrid>
              <a:tr h="856322">
                <a:tc>
                  <a:txBody>
                    <a:bodyPr/>
                    <a:lstStyle/>
                    <a:p>
                      <a:pPr algn="ctr">
                        <a:lnSpc>
                          <a:spcPct val="115000"/>
                        </a:lnSpc>
                        <a:spcAft>
                          <a:spcPts val="0"/>
                        </a:spcAft>
                      </a:pPr>
                      <a:r>
                        <a:rPr lang="es-ES" sz="1600" dirty="0">
                          <a:effectLst/>
                        </a:rPr>
                        <a:t>Barra No.</a:t>
                      </a:r>
                      <a:endParaRPr lang="es-EC" sz="1800" b="1" dirty="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600">
                          <a:effectLst/>
                        </a:rPr>
                        <a:t>Nombre</a:t>
                      </a:r>
                      <a:endParaRPr lang="es-EC" sz="1800" b="1">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600" dirty="0">
                          <a:effectLst/>
                        </a:rPr>
                        <a:t>Voltaje Nominal  [</a:t>
                      </a:r>
                      <a:r>
                        <a:rPr lang="es-ES" sz="1600" dirty="0" err="1">
                          <a:effectLst/>
                        </a:rPr>
                        <a:t>kV</a:t>
                      </a:r>
                      <a:r>
                        <a:rPr lang="es-ES" sz="1600" dirty="0">
                          <a:effectLst/>
                        </a:rPr>
                        <a:t>]</a:t>
                      </a:r>
                      <a:endParaRPr lang="es-EC" sz="1800" b="1" dirty="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600">
                          <a:effectLst/>
                        </a:rPr>
                        <a:t>Voltaje [p.u.]</a:t>
                      </a:r>
                      <a:endParaRPr lang="es-EC" sz="1800" b="1">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600" dirty="0">
                          <a:effectLst/>
                        </a:rPr>
                        <a:t>Voltaje  [</a:t>
                      </a:r>
                      <a:r>
                        <a:rPr lang="es-ES" sz="1600" dirty="0" err="1">
                          <a:effectLst/>
                        </a:rPr>
                        <a:t>kV</a:t>
                      </a:r>
                      <a:r>
                        <a:rPr lang="es-ES" sz="1600" dirty="0">
                          <a:effectLst/>
                        </a:rPr>
                        <a:t>]</a:t>
                      </a:r>
                      <a:endParaRPr lang="es-EC" sz="1800" b="1" dirty="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600" dirty="0">
                          <a:effectLst/>
                        </a:rPr>
                        <a:t>Fase [Grados]</a:t>
                      </a:r>
                      <a:endParaRPr lang="es-EC" sz="1800" b="1" dirty="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0"/>
                  </a:ext>
                </a:extLst>
              </a:tr>
              <a:tr h="300242">
                <a:tc>
                  <a:txBody>
                    <a:bodyPr/>
                    <a:lstStyle/>
                    <a:p>
                      <a:pPr algn="ctr">
                        <a:lnSpc>
                          <a:spcPct val="115000"/>
                        </a:lnSpc>
                        <a:spcAft>
                          <a:spcPts val="0"/>
                        </a:spcAft>
                      </a:pPr>
                      <a:r>
                        <a:rPr lang="es-ES" sz="1600">
                          <a:effectLst/>
                        </a:rPr>
                        <a:t>1</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1DP13.8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13,8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1,0289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14,199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dirty="0">
                          <a:effectLst/>
                        </a:rPr>
                        <a:t>5,58</a:t>
                      </a:r>
                      <a:endParaRPr lang="es-EC" sz="1600" dirty="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1"/>
                  </a:ext>
                </a:extLst>
              </a:tr>
              <a:tr h="300242">
                <a:tc>
                  <a:txBody>
                    <a:bodyPr/>
                    <a:lstStyle/>
                    <a:p>
                      <a:pPr algn="ctr">
                        <a:lnSpc>
                          <a:spcPct val="115000"/>
                        </a:lnSpc>
                        <a:spcAft>
                          <a:spcPts val="0"/>
                        </a:spcAft>
                      </a:pPr>
                      <a:r>
                        <a:rPr lang="es-ES" sz="1600">
                          <a:effectLst/>
                        </a:rPr>
                        <a:t>2</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2DP13.8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13,8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1,0289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14,199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5,47</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2"/>
                  </a:ext>
                </a:extLst>
              </a:tr>
              <a:tr h="300242">
                <a:tc>
                  <a:txBody>
                    <a:bodyPr/>
                    <a:lstStyle/>
                    <a:p>
                      <a:pPr algn="ctr">
                        <a:lnSpc>
                          <a:spcPct val="115000"/>
                        </a:lnSpc>
                        <a:spcAft>
                          <a:spcPts val="0"/>
                        </a:spcAft>
                      </a:pPr>
                      <a:r>
                        <a:rPr lang="es-ES" sz="1600">
                          <a:effectLst/>
                        </a:rPr>
                        <a:t>3</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3DP13.8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13,8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1,0289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14,199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5,58</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3"/>
                  </a:ext>
                </a:extLst>
              </a:tr>
              <a:tr h="300242">
                <a:tc>
                  <a:txBody>
                    <a:bodyPr/>
                    <a:lstStyle/>
                    <a:p>
                      <a:pPr algn="ctr">
                        <a:lnSpc>
                          <a:spcPct val="115000"/>
                        </a:lnSpc>
                        <a:spcAft>
                          <a:spcPts val="0"/>
                        </a:spcAft>
                      </a:pPr>
                      <a:r>
                        <a:rPr lang="es-ES" sz="1600">
                          <a:effectLst/>
                        </a:rPr>
                        <a:t>4</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dirty="0">
                          <a:effectLst/>
                        </a:rPr>
                        <a:t>4DP138</a:t>
                      </a:r>
                      <a:endParaRPr lang="es-EC" sz="1600" dirty="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138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138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4"/>
                  </a:ext>
                </a:extLst>
              </a:tr>
              <a:tr h="300242">
                <a:tc>
                  <a:txBody>
                    <a:bodyPr/>
                    <a:lstStyle/>
                    <a:p>
                      <a:pPr algn="ctr">
                        <a:lnSpc>
                          <a:spcPct val="115000"/>
                        </a:lnSpc>
                        <a:spcAft>
                          <a:spcPts val="0"/>
                        </a:spcAft>
                      </a:pPr>
                      <a:r>
                        <a:rPr lang="es-ES" sz="1600">
                          <a:effectLst/>
                        </a:rPr>
                        <a:t>5</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5DP480</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0,48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1,0174</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0,488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2,36</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5"/>
                  </a:ext>
                </a:extLst>
              </a:tr>
              <a:tr h="300242">
                <a:tc>
                  <a:txBody>
                    <a:bodyPr/>
                    <a:lstStyle/>
                    <a:p>
                      <a:pPr algn="ctr">
                        <a:lnSpc>
                          <a:spcPct val="115000"/>
                        </a:lnSpc>
                        <a:spcAft>
                          <a:spcPts val="0"/>
                        </a:spcAft>
                      </a:pPr>
                      <a:r>
                        <a:rPr lang="es-ES" sz="1600">
                          <a:effectLst/>
                        </a:rPr>
                        <a:t>6</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6DP480</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0,48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1,0553</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dirty="0">
                          <a:effectLst/>
                        </a:rPr>
                        <a:t>0,507</a:t>
                      </a:r>
                      <a:endParaRPr lang="es-EC" sz="1600" dirty="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5,58</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6"/>
                  </a:ext>
                </a:extLst>
              </a:tr>
              <a:tr h="300242">
                <a:tc>
                  <a:txBody>
                    <a:bodyPr/>
                    <a:lstStyle/>
                    <a:p>
                      <a:pPr algn="ctr">
                        <a:lnSpc>
                          <a:spcPct val="115000"/>
                        </a:lnSpc>
                        <a:spcAft>
                          <a:spcPts val="0"/>
                        </a:spcAft>
                      </a:pPr>
                      <a:r>
                        <a:rPr lang="es-ES" sz="1600">
                          <a:effectLst/>
                        </a:rPr>
                        <a:t>7</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7CCM1</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0,5</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0,9984</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0,499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2,43</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7"/>
                  </a:ext>
                </a:extLst>
              </a:tr>
              <a:tr h="300242">
                <a:tc>
                  <a:txBody>
                    <a:bodyPr/>
                    <a:lstStyle/>
                    <a:p>
                      <a:pPr algn="ctr">
                        <a:lnSpc>
                          <a:spcPct val="115000"/>
                        </a:lnSpc>
                        <a:spcAft>
                          <a:spcPts val="0"/>
                        </a:spcAft>
                      </a:pPr>
                      <a:r>
                        <a:rPr lang="es-ES" sz="1600">
                          <a:effectLst/>
                        </a:rPr>
                        <a:t>8</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8CCM2</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0,5</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0,9984</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0,499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2,43</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8"/>
                  </a:ext>
                </a:extLst>
              </a:tr>
              <a:tr h="300242">
                <a:tc>
                  <a:txBody>
                    <a:bodyPr/>
                    <a:lstStyle/>
                    <a:p>
                      <a:pPr algn="ctr">
                        <a:lnSpc>
                          <a:spcPct val="115000"/>
                        </a:lnSpc>
                        <a:spcAft>
                          <a:spcPts val="0"/>
                        </a:spcAft>
                      </a:pPr>
                      <a:r>
                        <a:rPr lang="es-ES" sz="1600">
                          <a:effectLst/>
                        </a:rPr>
                        <a:t>9</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9CCM3</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0,5</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0,9984</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0,499</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2,43</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09"/>
                  </a:ext>
                </a:extLst>
              </a:tr>
              <a:tr h="300242">
                <a:tc>
                  <a:txBody>
                    <a:bodyPr/>
                    <a:lstStyle/>
                    <a:p>
                      <a:pPr algn="ctr">
                        <a:lnSpc>
                          <a:spcPct val="115000"/>
                        </a:lnSpc>
                        <a:spcAft>
                          <a:spcPts val="0"/>
                        </a:spcAft>
                      </a:pPr>
                      <a:r>
                        <a:rPr lang="es-ES" sz="1600">
                          <a:effectLst/>
                        </a:rPr>
                        <a:t>10</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10CCMDD</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0,5</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1,0118</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0,506</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2,38</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10"/>
                  </a:ext>
                </a:extLst>
              </a:tr>
              <a:tr h="300242">
                <a:tc>
                  <a:txBody>
                    <a:bodyPr/>
                    <a:lstStyle/>
                    <a:p>
                      <a:pPr algn="ctr">
                        <a:lnSpc>
                          <a:spcPct val="115000"/>
                        </a:lnSpc>
                        <a:spcAft>
                          <a:spcPts val="0"/>
                        </a:spcAft>
                      </a:pPr>
                      <a:r>
                        <a:rPr lang="es-ES" sz="1600">
                          <a:effectLst/>
                        </a:rPr>
                        <a:t>11</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11CCMA</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0,5</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0,987</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0,493</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1,29</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11"/>
                  </a:ext>
                </a:extLst>
              </a:tr>
              <a:tr h="300242">
                <a:tc>
                  <a:txBody>
                    <a:bodyPr/>
                    <a:lstStyle/>
                    <a:p>
                      <a:pPr algn="ctr">
                        <a:lnSpc>
                          <a:spcPct val="115000"/>
                        </a:lnSpc>
                        <a:spcAft>
                          <a:spcPts val="0"/>
                        </a:spcAft>
                      </a:pPr>
                      <a:r>
                        <a:rPr lang="es-ES" sz="1600">
                          <a:effectLst/>
                        </a:rPr>
                        <a:t>12</a:t>
                      </a:r>
                      <a:endParaRPr lang="es-EC" sz="18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12CCMS</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0,5</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1,0127</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0,506</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2,38</a:t>
                      </a:r>
                      <a:endParaRPr lang="es-EC" sz="160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12"/>
                  </a:ext>
                </a:extLst>
              </a:tr>
              <a:tr h="300242">
                <a:tc>
                  <a:txBody>
                    <a:bodyPr/>
                    <a:lstStyle/>
                    <a:p>
                      <a:pPr algn="ctr">
                        <a:lnSpc>
                          <a:spcPct val="115000"/>
                        </a:lnSpc>
                        <a:spcAft>
                          <a:spcPts val="0"/>
                        </a:spcAft>
                      </a:pPr>
                      <a:r>
                        <a:rPr lang="es-ES" sz="1600" dirty="0">
                          <a:effectLst/>
                        </a:rPr>
                        <a:t>13</a:t>
                      </a:r>
                      <a:endParaRPr lang="es-EC" sz="1800" dirty="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13T.I.</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0,2</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0,9794</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a:effectLst/>
                        </a:rPr>
                        <a:t>0,196</a:t>
                      </a:r>
                      <a:endParaRPr lang="es-EC" sz="1600">
                        <a:effectLst/>
                        <a:latin typeface="Times New Roman"/>
                        <a:ea typeface="Times New Roman"/>
                        <a:cs typeface="Times New Roman"/>
                      </a:endParaRPr>
                    </a:p>
                  </a:txBody>
                  <a:tcPr marL="44449" marR="44449" marT="0" marB="0" anchor="ctr"/>
                </a:tc>
                <a:tc>
                  <a:txBody>
                    <a:bodyPr/>
                    <a:lstStyle/>
                    <a:p>
                      <a:pPr algn="ctr">
                        <a:lnSpc>
                          <a:spcPct val="115000"/>
                        </a:lnSpc>
                        <a:spcAft>
                          <a:spcPts val="0"/>
                        </a:spcAft>
                      </a:pPr>
                      <a:r>
                        <a:rPr lang="es-ES" sz="1400" dirty="0">
                          <a:effectLst/>
                        </a:rPr>
                        <a:t>0,36</a:t>
                      </a:r>
                      <a:endParaRPr lang="es-EC" sz="1600" dirty="0">
                        <a:effectLst/>
                        <a:latin typeface="Times New Roman"/>
                        <a:ea typeface="Times New Roman"/>
                        <a:cs typeface="Times New Roman"/>
                      </a:endParaRPr>
                    </a:p>
                  </a:txBody>
                  <a:tcPr marL="44449" marR="44449" marT="0" marB="0" anchor="ctr"/>
                </a:tc>
                <a:extLst>
                  <a:ext uri="{0D108BD9-81ED-4DB2-BD59-A6C34878D82A}">
                    <a16:rowId xmlns:a16="http://schemas.microsoft.com/office/drawing/2014/main" val="10013"/>
                  </a:ext>
                </a:extLst>
              </a:tr>
            </a:tbl>
          </a:graphicData>
        </a:graphic>
      </p:graphicFrame>
      <p:sp>
        <p:nvSpPr>
          <p:cNvPr id="3" name="CuadroTexto 2"/>
          <p:cNvSpPr txBox="1"/>
          <p:nvPr/>
        </p:nvSpPr>
        <p:spPr>
          <a:xfrm>
            <a:off x="4345858" y="422787"/>
            <a:ext cx="3824748" cy="523220"/>
          </a:xfrm>
          <a:prstGeom prst="rect">
            <a:avLst/>
          </a:prstGeom>
          <a:noFill/>
        </p:spPr>
        <p:txBody>
          <a:bodyPr wrap="square" rtlCol="0">
            <a:spAutoFit/>
          </a:bodyPr>
          <a:lstStyle/>
          <a:p>
            <a:r>
              <a:rPr lang="es-PE" sz="2800" b="1" dirty="0"/>
              <a:t>VOLTAJE EN LAS BARRAS</a:t>
            </a:r>
          </a:p>
        </p:txBody>
      </p:sp>
    </p:spTree>
    <p:extLst>
      <p:ext uri="{BB962C8B-B14F-4D97-AF65-F5344CB8AC3E}">
        <p14:creationId xmlns:p14="http://schemas.microsoft.com/office/powerpoint/2010/main" val="588471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uadroTexto 1"/>
          <p:cNvSpPr txBox="1"/>
          <p:nvPr/>
        </p:nvSpPr>
        <p:spPr>
          <a:xfrm>
            <a:off x="2320413" y="255639"/>
            <a:ext cx="7639664" cy="523220"/>
          </a:xfrm>
          <a:prstGeom prst="rect">
            <a:avLst/>
          </a:prstGeom>
          <a:noFill/>
        </p:spPr>
        <p:txBody>
          <a:bodyPr wrap="square" rtlCol="0">
            <a:spAutoFit/>
          </a:bodyPr>
          <a:lstStyle/>
          <a:p>
            <a:r>
              <a:rPr lang="es-PE" sz="2800" b="1" dirty="0"/>
              <a:t>CORRIENTE DE CORTOCIRCUITO EN CADA BARRA</a:t>
            </a:r>
          </a:p>
        </p:txBody>
      </p:sp>
      <p:graphicFrame>
        <p:nvGraphicFramePr>
          <p:cNvPr id="3" name="3 Tabla"/>
          <p:cNvGraphicFramePr>
            <a:graphicFrameLocks noGrp="1"/>
          </p:cNvGraphicFramePr>
          <p:nvPr>
            <p:extLst>
              <p:ext uri="{D42A27DB-BD31-4B8C-83A1-F6EECF244321}">
                <p14:modId xmlns:p14="http://schemas.microsoft.com/office/powerpoint/2010/main" val="1134381752"/>
              </p:ext>
            </p:extLst>
          </p:nvPr>
        </p:nvGraphicFramePr>
        <p:xfrm>
          <a:off x="3048452" y="1164191"/>
          <a:ext cx="5938530" cy="5324527"/>
        </p:xfrm>
        <a:graphic>
          <a:graphicData uri="http://schemas.openxmlformats.org/drawingml/2006/table">
            <a:tbl>
              <a:tblPr firstRow="1" firstCol="1" bandRow="1">
                <a:tableStyleId>{22838BEF-8BB2-4498-84A7-C5851F593DF1}</a:tableStyleId>
              </a:tblPr>
              <a:tblGrid>
                <a:gridCol w="661862">
                  <a:extLst>
                    <a:ext uri="{9D8B030D-6E8A-4147-A177-3AD203B41FA5}">
                      <a16:colId xmlns:a16="http://schemas.microsoft.com/office/drawing/2014/main" val="20000"/>
                    </a:ext>
                  </a:extLst>
                </a:gridCol>
                <a:gridCol w="865639">
                  <a:extLst>
                    <a:ext uri="{9D8B030D-6E8A-4147-A177-3AD203B41FA5}">
                      <a16:colId xmlns:a16="http://schemas.microsoft.com/office/drawing/2014/main" val="20001"/>
                    </a:ext>
                  </a:extLst>
                </a:gridCol>
                <a:gridCol w="977468">
                  <a:extLst>
                    <a:ext uri="{9D8B030D-6E8A-4147-A177-3AD203B41FA5}">
                      <a16:colId xmlns:a16="http://schemas.microsoft.com/office/drawing/2014/main" val="20002"/>
                    </a:ext>
                  </a:extLst>
                </a:gridCol>
                <a:gridCol w="815109">
                  <a:extLst>
                    <a:ext uri="{9D8B030D-6E8A-4147-A177-3AD203B41FA5}">
                      <a16:colId xmlns:a16="http://schemas.microsoft.com/office/drawing/2014/main" val="20003"/>
                    </a:ext>
                  </a:extLst>
                </a:gridCol>
                <a:gridCol w="865639">
                  <a:extLst>
                    <a:ext uri="{9D8B030D-6E8A-4147-A177-3AD203B41FA5}">
                      <a16:colId xmlns:a16="http://schemas.microsoft.com/office/drawing/2014/main" val="20004"/>
                    </a:ext>
                  </a:extLst>
                </a:gridCol>
                <a:gridCol w="873922">
                  <a:extLst>
                    <a:ext uri="{9D8B030D-6E8A-4147-A177-3AD203B41FA5}">
                      <a16:colId xmlns:a16="http://schemas.microsoft.com/office/drawing/2014/main" val="20005"/>
                    </a:ext>
                  </a:extLst>
                </a:gridCol>
                <a:gridCol w="878891">
                  <a:extLst>
                    <a:ext uri="{9D8B030D-6E8A-4147-A177-3AD203B41FA5}">
                      <a16:colId xmlns:a16="http://schemas.microsoft.com/office/drawing/2014/main" val="20006"/>
                    </a:ext>
                  </a:extLst>
                </a:gridCol>
              </a:tblGrid>
              <a:tr h="215036">
                <a:tc>
                  <a:txBody>
                    <a:bodyPr/>
                    <a:lstStyle/>
                    <a:p>
                      <a:pPr>
                        <a:lnSpc>
                          <a:spcPct val="115000"/>
                        </a:lnSpc>
                        <a:spcAft>
                          <a:spcPts val="0"/>
                        </a:spcAft>
                      </a:pPr>
                      <a:r>
                        <a:rPr lang="es-ES" sz="1400" dirty="0">
                          <a:effectLst/>
                        </a:rPr>
                        <a:t> </a:t>
                      </a:r>
                      <a:endParaRPr lang="es-EC" sz="1400" dirty="0">
                        <a:effectLst/>
                        <a:latin typeface="Times New Roman"/>
                        <a:ea typeface="Times New Roman"/>
                        <a:cs typeface="Times New Roman"/>
                      </a:endParaRPr>
                    </a:p>
                  </a:txBody>
                  <a:tcPr marL="38484" marR="38484" marT="0" marB="0" anchor="b"/>
                </a:tc>
                <a:tc gridSpan="3">
                  <a:txBody>
                    <a:bodyPr/>
                    <a:lstStyle/>
                    <a:p>
                      <a:pPr algn="ctr">
                        <a:lnSpc>
                          <a:spcPct val="115000"/>
                        </a:lnSpc>
                        <a:spcAft>
                          <a:spcPts val="0"/>
                        </a:spcAft>
                      </a:pPr>
                      <a:r>
                        <a:rPr lang="es-ES" sz="1400">
                          <a:effectLst/>
                        </a:rPr>
                        <a:t>Falla Trifásica</a:t>
                      </a:r>
                      <a:endParaRPr lang="es-EC" sz="1400">
                        <a:effectLst/>
                        <a:latin typeface="Times New Roman"/>
                        <a:ea typeface="Times New Roman"/>
                        <a:cs typeface="Times New Roman"/>
                      </a:endParaRPr>
                    </a:p>
                  </a:txBody>
                  <a:tcPr marL="38484" marR="38484" marT="0" marB="0" anchor="b"/>
                </a:tc>
                <a:tc hMerge="1">
                  <a:txBody>
                    <a:bodyPr/>
                    <a:lstStyle/>
                    <a:p>
                      <a:endParaRPr lang="es-EC"/>
                    </a:p>
                  </a:txBody>
                  <a:tcPr/>
                </a:tc>
                <a:tc hMerge="1">
                  <a:txBody>
                    <a:bodyPr/>
                    <a:lstStyle/>
                    <a:p>
                      <a:endParaRPr lang="es-EC"/>
                    </a:p>
                  </a:txBody>
                  <a:tcPr/>
                </a:tc>
                <a:tc gridSpan="3">
                  <a:txBody>
                    <a:bodyPr/>
                    <a:lstStyle/>
                    <a:p>
                      <a:pPr algn="ctr">
                        <a:lnSpc>
                          <a:spcPct val="115000"/>
                        </a:lnSpc>
                        <a:spcAft>
                          <a:spcPts val="0"/>
                        </a:spcAft>
                      </a:pPr>
                      <a:r>
                        <a:rPr lang="es-ES" sz="1400">
                          <a:effectLst/>
                        </a:rPr>
                        <a:t>Falla Línea a Tierra</a:t>
                      </a:r>
                      <a:endParaRPr lang="es-EC" sz="1400">
                        <a:effectLst/>
                        <a:latin typeface="Times New Roman"/>
                        <a:ea typeface="Times New Roman"/>
                        <a:cs typeface="Times New Roman"/>
                      </a:endParaRPr>
                    </a:p>
                  </a:txBody>
                  <a:tcPr marL="38484" marR="38484" marT="0" marB="0" anchor="b"/>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444629">
                <a:tc>
                  <a:txBody>
                    <a:bodyPr/>
                    <a:lstStyle/>
                    <a:p>
                      <a:pPr algn="ctr">
                        <a:lnSpc>
                          <a:spcPct val="115000"/>
                        </a:lnSpc>
                        <a:spcAft>
                          <a:spcPts val="0"/>
                        </a:spcAft>
                      </a:pPr>
                      <a:r>
                        <a:rPr lang="es-ES" sz="1400">
                          <a:effectLst/>
                        </a:rPr>
                        <a:t>Barra No.</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Corriente   [p.u.]</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dirty="0">
                          <a:effectLst/>
                        </a:rPr>
                        <a:t>Corriente  [A]</a:t>
                      </a:r>
                      <a:endParaRPr lang="es-EC" sz="140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Angulo [Grados]</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Corriente  [p.u.]</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Corriente [A]</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Angulo [Grados]</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1"/>
                  </a:ext>
                </a:extLst>
              </a:tr>
              <a:tr h="444629">
                <a:tc>
                  <a:txBody>
                    <a:bodyPr/>
                    <a:lstStyle/>
                    <a:p>
                      <a:pPr algn="ctr">
                        <a:lnSpc>
                          <a:spcPct val="115000"/>
                        </a:lnSpc>
                        <a:spcAft>
                          <a:spcPts val="0"/>
                        </a:spcAft>
                      </a:pPr>
                      <a:r>
                        <a:rPr lang="es-ES" sz="1400" dirty="0">
                          <a:effectLst/>
                        </a:rPr>
                        <a:t>1</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7,350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dirty="0">
                          <a:effectLst/>
                        </a:rPr>
                        <a:t>30748,600</a:t>
                      </a:r>
                      <a:endParaRPr lang="es-EC" sz="140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-82,85</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6.981</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29205,400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 -83,25</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2"/>
                  </a:ext>
                </a:extLst>
              </a:tr>
              <a:tr h="444629">
                <a:tc>
                  <a:txBody>
                    <a:bodyPr/>
                    <a:lstStyle/>
                    <a:p>
                      <a:pPr algn="ctr">
                        <a:lnSpc>
                          <a:spcPct val="115000"/>
                        </a:lnSpc>
                        <a:spcAft>
                          <a:spcPts val="0"/>
                        </a:spcAft>
                      </a:pPr>
                      <a:r>
                        <a:rPr lang="es-ES" sz="1400" dirty="0">
                          <a:effectLst/>
                        </a:rPr>
                        <a:t>2</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7.359</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30786.500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-82,87</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6,987</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29231,400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-83,29</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3"/>
                  </a:ext>
                </a:extLst>
              </a:tr>
              <a:tr h="444629">
                <a:tc>
                  <a:txBody>
                    <a:bodyPr/>
                    <a:lstStyle/>
                    <a:p>
                      <a:pPr algn="ctr">
                        <a:lnSpc>
                          <a:spcPct val="115000"/>
                        </a:lnSpc>
                        <a:spcAft>
                          <a:spcPts val="0"/>
                        </a:spcAft>
                      </a:pPr>
                      <a:r>
                        <a:rPr lang="es-ES" sz="1400" dirty="0">
                          <a:effectLst/>
                        </a:rPr>
                        <a:t>3</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7,350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30748,500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-82,85</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6.981</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29205,400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 -83,25</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4"/>
                  </a:ext>
                </a:extLst>
              </a:tr>
              <a:tr h="312427">
                <a:tc>
                  <a:txBody>
                    <a:bodyPr/>
                    <a:lstStyle/>
                    <a:p>
                      <a:pPr algn="ctr">
                        <a:lnSpc>
                          <a:spcPct val="115000"/>
                        </a:lnSpc>
                        <a:spcAft>
                          <a:spcPts val="0"/>
                        </a:spcAft>
                      </a:pPr>
                      <a:r>
                        <a:rPr lang="es-ES" sz="1400" dirty="0">
                          <a:effectLst/>
                        </a:rPr>
                        <a:t>4</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15,551</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dirty="0">
                          <a:effectLst/>
                        </a:rPr>
                        <a:t>6506,100</a:t>
                      </a:r>
                      <a:endParaRPr lang="es-EC" sz="140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-83,60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11,474</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4800,350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-80.72</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5"/>
                  </a:ext>
                </a:extLst>
              </a:tr>
              <a:tr h="444629">
                <a:tc>
                  <a:txBody>
                    <a:bodyPr/>
                    <a:lstStyle/>
                    <a:p>
                      <a:pPr algn="ctr">
                        <a:lnSpc>
                          <a:spcPct val="115000"/>
                        </a:lnSpc>
                        <a:spcAft>
                          <a:spcPts val="0"/>
                        </a:spcAft>
                      </a:pPr>
                      <a:r>
                        <a:rPr lang="es-ES" sz="1400" dirty="0">
                          <a:effectLst/>
                        </a:rPr>
                        <a:t>5</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0,238</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28579,500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-84,38</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0,237</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28510,900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-85,49</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6"/>
                  </a:ext>
                </a:extLst>
              </a:tr>
              <a:tr h="444629">
                <a:tc>
                  <a:txBody>
                    <a:bodyPr/>
                    <a:lstStyle/>
                    <a:p>
                      <a:pPr algn="ctr">
                        <a:lnSpc>
                          <a:spcPct val="115000"/>
                        </a:lnSpc>
                        <a:spcAft>
                          <a:spcPts val="0"/>
                        </a:spcAft>
                      </a:pPr>
                      <a:r>
                        <a:rPr lang="es-ES" sz="1400" dirty="0">
                          <a:effectLst/>
                        </a:rPr>
                        <a:t>6</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0,237</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28541,500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-84,37</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0,240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28819,000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-84,38</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7"/>
                  </a:ext>
                </a:extLst>
              </a:tr>
              <a:tr h="312427">
                <a:tc>
                  <a:txBody>
                    <a:bodyPr/>
                    <a:lstStyle/>
                    <a:p>
                      <a:pPr algn="ctr">
                        <a:lnSpc>
                          <a:spcPct val="115000"/>
                        </a:lnSpc>
                        <a:spcAft>
                          <a:spcPts val="0"/>
                        </a:spcAft>
                      </a:pPr>
                      <a:r>
                        <a:rPr lang="es-ES" sz="1400" dirty="0">
                          <a:effectLst/>
                        </a:rPr>
                        <a:t>7</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0,083</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9640,620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-42,68</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0,063</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7233,980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-40,43</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8"/>
                  </a:ext>
                </a:extLst>
              </a:tr>
              <a:tr h="312427">
                <a:tc>
                  <a:txBody>
                    <a:bodyPr/>
                    <a:lstStyle/>
                    <a:p>
                      <a:pPr algn="ctr">
                        <a:lnSpc>
                          <a:spcPct val="115000"/>
                        </a:lnSpc>
                        <a:spcAft>
                          <a:spcPts val="0"/>
                        </a:spcAft>
                      </a:pPr>
                      <a:r>
                        <a:rPr lang="es-ES" sz="1400" dirty="0">
                          <a:effectLst/>
                        </a:rPr>
                        <a:t>8</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0,083</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9640,620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-42,68</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0,06</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6951,050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-38,09</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09"/>
                  </a:ext>
                </a:extLst>
              </a:tr>
              <a:tr h="312427">
                <a:tc>
                  <a:txBody>
                    <a:bodyPr/>
                    <a:lstStyle/>
                    <a:p>
                      <a:pPr algn="ctr">
                        <a:lnSpc>
                          <a:spcPct val="115000"/>
                        </a:lnSpc>
                        <a:spcAft>
                          <a:spcPts val="0"/>
                        </a:spcAft>
                      </a:pPr>
                      <a:r>
                        <a:rPr lang="es-ES" sz="1400" dirty="0">
                          <a:effectLst/>
                        </a:rPr>
                        <a:t>9</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0,083</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9640,620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-42,68</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0,06</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6951,050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-38,09</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10"/>
                  </a:ext>
                </a:extLst>
              </a:tr>
              <a:tr h="312427">
                <a:tc>
                  <a:txBody>
                    <a:bodyPr/>
                    <a:lstStyle/>
                    <a:p>
                      <a:pPr algn="ctr">
                        <a:lnSpc>
                          <a:spcPct val="115000"/>
                        </a:lnSpc>
                        <a:spcAft>
                          <a:spcPts val="0"/>
                        </a:spcAft>
                      </a:pPr>
                      <a:r>
                        <a:rPr lang="es-ES" sz="1400" dirty="0">
                          <a:effectLst/>
                        </a:rPr>
                        <a:t>10</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0,083</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9605,720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-42,84</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0,061</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6987,210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-38,23</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11"/>
                  </a:ext>
                </a:extLst>
              </a:tr>
              <a:tr h="215036">
                <a:tc>
                  <a:txBody>
                    <a:bodyPr/>
                    <a:lstStyle/>
                    <a:p>
                      <a:pPr algn="ctr">
                        <a:lnSpc>
                          <a:spcPct val="115000"/>
                        </a:lnSpc>
                        <a:spcAft>
                          <a:spcPts val="0"/>
                        </a:spcAft>
                      </a:pPr>
                      <a:r>
                        <a:rPr lang="es-ES" sz="1400" dirty="0">
                          <a:effectLst/>
                        </a:rPr>
                        <a:t>11</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0,113</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13027,9</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-71,37</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0,087</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10042,9</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-70,30</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12"/>
                  </a:ext>
                </a:extLst>
              </a:tr>
              <a:tr h="312427">
                <a:tc>
                  <a:txBody>
                    <a:bodyPr/>
                    <a:lstStyle/>
                    <a:p>
                      <a:pPr algn="ctr">
                        <a:lnSpc>
                          <a:spcPct val="115000"/>
                        </a:lnSpc>
                        <a:spcAft>
                          <a:spcPts val="0"/>
                        </a:spcAft>
                      </a:pPr>
                      <a:r>
                        <a:rPr lang="es-ES" sz="1400" dirty="0">
                          <a:effectLst/>
                        </a:rPr>
                        <a:t>12</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0,083</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9603,140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-42,85</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0,061</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6989,740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-38,24</a:t>
                      </a:r>
                      <a:endParaRPr lang="es-EC" sz="140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13"/>
                  </a:ext>
                </a:extLst>
              </a:tr>
              <a:tr h="215036">
                <a:tc>
                  <a:txBody>
                    <a:bodyPr/>
                    <a:lstStyle/>
                    <a:p>
                      <a:pPr algn="ctr">
                        <a:lnSpc>
                          <a:spcPct val="115000"/>
                        </a:lnSpc>
                        <a:spcAft>
                          <a:spcPts val="0"/>
                        </a:spcAft>
                      </a:pPr>
                      <a:r>
                        <a:rPr lang="es-ES" sz="1400" dirty="0">
                          <a:effectLst/>
                        </a:rPr>
                        <a:t>13</a:t>
                      </a:r>
                      <a:endParaRPr lang="es-EC" sz="1400" b="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dirty="0">
                          <a:effectLst/>
                        </a:rPr>
                        <a:t>0,02</a:t>
                      </a:r>
                      <a:endParaRPr lang="es-EC" sz="1400" dirty="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5828,040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-61,13</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a:effectLst/>
                        </a:rPr>
                        <a:t>0,085</a:t>
                      </a:r>
                      <a:endParaRPr lang="es-EC" sz="1400">
                        <a:effectLst/>
                        <a:latin typeface="Times New Roman"/>
                        <a:ea typeface="Times New Roman"/>
                        <a:cs typeface="Times New Roman"/>
                      </a:endParaRPr>
                    </a:p>
                  </a:txBody>
                  <a:tcPr marL="38484" marR="38484" marT="0" marB="0" anchor="b"/>
                </a:tc>
                <a:tc>
                  <a:txBody>
                    <a:bodyPr/>
                    <a:lstStyle/>
                    <a:p>
                      <a:pPr algn="ctr">
                        <a:lnSpc>
                          <a:spcPct val="115000"/>
                        </a:lnSpc>
                        <a:spcAft>
                          <a:spcPts val="0"/>
                        </a:spcAft>
                      </a:pPr>
                      <a:r>
                        <a:rPr lang="es-ES" sz="1400" dirty="0">
                          <a:effectLst/>
                        </a:rPr>
                        <a:t>-89,64</a:t>
                      </a:r>
                      <a:endParaRPr lang="es-EC" sz="1400" dirty="0">
                        <a:effectLst/>
                        <a:latin typeface="Times New Roman"/>
                        <a:ea typeface="Times New Roman"/>
                        <a:cs typeface="Times New Roman"/>
                      </a:endParaRPr>
                    </a:p>
                  </a:txBody>
                  <a:tcPr marL="38484" marR="38484" marT="0" marB="0" anchor="b"/>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376654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188774" y="0"/>
            <a:ext cx="9814452" cy="6858000"/>
          </a:xfrm>
          <a:prstGeom prst="rect">
            <a:avLst/>
          </a:prstGeom>
        </p:spPr>
      </p:pic>
    </p:spTree>
    <p:extLst>
      <p:ext uri="{BB962C8B-B14F-4D97-AF65-F5344CB8AC3E}">
        <p14:creationId xmlns:p14="http://schemas.microsoft.com/office/powerpoint/2010/main" val="2849032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uadroTexto 1"/>
          <p:cNvSpPr txBox="1"/>
          <p:nvPr/>
        </p:nvSpPr>
        <p:spPr>
          <a:xfrm>
            <a:off x="2119571" y="0"/>
            <a:ext cx="7895303" cy="523220"/>
          </a:xfrm>
          <a:prstGeom prst="rect">
            <a:avLst/>
          </a:prstGeom>
          <a:noFill/>
        </p:spPr>
        <p:txBody>
          <a:bodyPr wrap="square" rtlCol="0">
            <a:spAutoFit/>
          </a:bodyPr>
          <a:lstStyle/>
          <a:p>
            <a:r>
              <a:rPr lang="es-PE" sz="2800" b="1" dirty="0"/>
              <a:t>SÍMBOLOS DE LOS RELÉS SEGÚN NORMA ANSI/IEC</a:t>
            </a:r>
          </a:p>
        </p:txBody>
      </p:sp>
      <p:pic>
        <p:nvPicPr>
          <p:cNvPr id="3" name="Imagen 2"/>
          <p:cNvPicPr>
            <a:picLocks noChangeAspect="1"/>
          </p:cNvPicPr>
          <p:nvPr/>
        </p:nvPicPr>
        <p:blipFill>
          <a:blip r:embed="rId2"/>
          <a:stretch>
            <a:fillRect/>
          </a:stretch>
        </p:blipFill>
        <p:spPr>
          <a:xfrm>
            <a:off x="2957845" y="523220"/>
            <a:ext cx="5188627" cy="6299950"/>
          </a:xfrm>
          <a:prstGeom prst="rect">
            <a:avLst/>
          </a:prstGeom>
        </p:spPr>
      </p:pic>
      <p:sp>
        <p:nvSpPr>
          <p:cNvPr id="4" name="CuadroTexto 3"/>
          <p:cNvSpPr txBox="1"/>
          <p:nvPr/>
        </p:nvSpPr>
        <p:spPr>
          <a:xfrm>
            <a:off x="8451273" y="2835564"/>
            <a:ext cx="3127203" cy="369332"/>
          </a:xfrm>
          <a:prstGeom prst="rect">
            <a:avLst/>
          </a:prstGeom>
          <a:noFill/>
        </p:spPr>
        <p:txBody>
          <a:bodyPr wrap="none" rtlCol="0">
            <a:spAutoFit/>
          </a:bodyPr>
          <a:lstStyle/>
          <a:p>
            <a:r>
              <a:rPr lang="es-PE" dirty="0"/>
              <a:t>ANSI C37-2 (Sistema Numérico)</a:t>
            </a:r>
          </a:p>
        </p:txBody>
      </p:sp>
      <p:sp>
        <p:nvSpPr>
          <p:cNvPr id="5" name="CuadroTexto 4"/>
          <p:cNvSpPr txBox="1"/>
          <p:nvPr/>
        </p:nvSpPr>
        <p:spPr>
          <a:xfrm>
            <a:off x="8451273" y="3673195"/>
            <a:ext cx="2972801" cy="369332"/>
          </a:xfrm>
          <a:prstGeom prst="rect">
            <a:avLst/>
          </a:prstGeom>
          <a:noFill/>
        </p:spPr>
        <p:txBody>
          <a:bodyPr wrap="none" rtlCol="0">
            <a:spAutoFit/>
          </a:bodyPr>
          <a:lstStyle/>
          <a:p>
            <a:r>
              <a:rPr lang="es-PE" dirty="0"/>
              <a:t>IEC 60617 (Símbolos Gráficos)</a:t>
            </a:r>
          </a:p>
        </p:txBody>
      </p:sp>
    </p:spTree>
    <p:extLst>
      <p:ext uri="{BB962C8B-B14F-4D97-AF65-F5344CB8AC3E}">
        <p14:creationId xmlns:p14="http://schemas.microsoft.com/office/powerpoint/2010/main" val="1479395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722150" y="1963014"/>
            <a:ext cx="4867192" cy="2538584"/>
          </a:xfrm>
        </p:spPr>
        <p:txBody>
          <a:bodyPr rtlCol="0">
            <a:noAutofit/>
          </a:bodyPr>
          <a:lstStyle/>
          <a:p>
            <a:pPr>
              <a:spcBef>
                <a:spcPts val="0"/>
              </a:spcBef>
              <a:defRPr/>
            </a:pPr>
            <a:r>
              <a:rPr lang="es-PE" sz="4000" b="1" dirty="0"/>
              <a:t>CARACTERISTICAS</a:t>
            </a:r>
            <a:br>
              <a:rPr lang="es-PE" sz="4000" b="1" dirty="0"/>
            </a:br>
            <a:r>
              <a:rPr lang="es-PE" sz="4000" b="1" dirty="0"/>
              <a:t>DE LAS FUNCIONES DE</a:t>
            </a:r>
            <a:br>
              <a:rPr lang="es-PE" sz="4000" b="1" dirty="0"/>
            </a:br>
            <a:r>
              <a:rPr lang="es-PE" sz="4000" b="1" dirty="0"/>
              <a:t>PROTECCION  DEL GENERADOR</a:t>
            </a:r>
            <a:endParaRPr sz="4000" b="1" dirty="0"/>
          </a:p>
        </p:txBody>
      </p:sp>
      <p:sp>
        <p:nvSpPr>
          <p:cNvPr id="7" name="Oval 3"/>
          <p:cNvSpPr/>
          <p:nvPr/>
        </p:nvSpPr>
        <p:spPr>
          <a:xfrm>
            <a:off x="2769437" y="2000499"/>
            <a:ext cx="2087563" cy="2057400"/>
          </a:xfrm>
          <a:prstGeom prst="ellipse">
            <a:avLst/>
          </a:prstGeom>
          <a:solidFill>
            <a:srgbClr val="008080"/>
          </a:soli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a:solidFill>
                  <a:prstClr val="white"/>
                </a:solidFill>
              </a:rPr>
              <a:t>             </a:t>
            </a:r>
          </a:p>
        </p:txBody>
      </p:sp>
      <p:sp>
        <p:nvSpPr>
          <p:cNvPr id="6" name="TextBox 5"/>
          <p:cNvSpPr txBox="1"/>
          <p:nvPr/>
        </p:nvSpPr>
        <p:spPr>
          <a:xfrm>
            <a:off x="3129143" y="1674982"/>
            <a:ext cx="1219200" cy="2708434"/>
          </a:xfrm>
          <a:prstGeom prst="rect">
            <a:avLst/>
          </a:prstGeom>
          <a:noFill/>
        </p:spPr>
        <p:txBody>
          <a:bodyPr>
            <a:spAutoFit/>
          </a:bodyPr>
          <a:lstStyle/>
          <a:p>
            <a:pPr>
              <a:defRPr/>
            </a:pPr>
            <a:r>
              <a:rPr lang="es-ES" sz="17000" b="1" dirty="0">
                <a:solidFill>
                  <a:schemeClr val="tx1">
                    <a:lumMod val="25000"/>
                    <a:lumOff val="75000"/>
                    <a:alpha val="40000"/>
                  </a:schemeClr>
                </a:solidFill>
              </a:rPr>
              <a:t>2</a:t>
            </a:r>
          </a:p>
        </p:txBody>
      </p:sp>
      <p:sp>
        <p:nvSpPr>
          <p:cNvPr id="10" name="Oval 18"/>
          <p:cNvSpPr/>
          <p:nvPr/>
        </p:nvSpPr>
        <p:spPr>
          <a:xfrm>
            <a:off x="3021483" y="196301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       </a:t>
            </a:r>
          </a:p>
        </p:txBody>
      </p:sp>
    </p:spTree>
    <p:extLst>
      <p:ext uri="{BB962C8B-B14F-4D97-AF65-F5344CB8AC3E}">
        <p14:creationId xmlns:p14="http://schemas.microsoft.com/office/powerpoint/2010/main" val="3856311492"/>
      </p:ext>
    </p:extLst>
  </p:cSld>
  <p:clrMapOvr>
    <a:masterClrMapping/>
  </p:clrMapOvr>
  <p:transition spd="slow">
    <p:fade/>
  </p:transition>
</p:sld>
</file>

<file path=ppt/slides/slide13.xml><?xml version="1.0" encoding="utf-8"?>
<p:sld xmlns:r="http://schemas.openxmlformats.org/officeDocument/2006/relationships" xmlns:a="http://schemas.openxmlformats.org/drawingml/2006/main" xmlns:p="http://schemas.openxmlformats.org/presentationml/2006/main" showMasterSp="false">
  <p:cSld>
    <p:bg>
      <p:bgPr>
        <a:gradFill rotWithShape="true" flip="none">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true"/>
          <a:tileRect/>
        </a:gradFill>
        <a:effectLst/>
      </p:bgPr>
    </p:bg>
    <p:spTree>
      <p:nvGrpSpPr>
        <p:cNvPr name="" id="1"/>
        <p:cNvGrpSpPr/>
        <p:nvPr/>
      </p:nvGrpSpPr>
      <p:grpSpPr>
        <a:xfrm>
          <a:off x="0" y="0"/>
          <a:ext cy="0" cx="0"/>
          <a:chOff x="0" y="0"/>
          <a:chExt cy="0" cx="0"/>
        </a:xfrm>
      </p:grpSpPr>
      <p:sp>
        <p:nvSpPr>
          <p:cNvPr name="Rectangle 2" id="139267"/>
          <p:cNvSpPr>
            <a:spLocks noChangeArrowheads="1"/>
          </p:cNvSpPr>
          <p:nvPr/>
        </p:nvSpPr>
        <p:spPr bwMode="auto">
          <a:xfrm>
            <a:off x="1524001" y="-184666"/>
            <a:ext cy="369332" cx="184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rotWithShape="0" dist="35921" dir="2700000" algn="ctr">
                    <a:schemeClr val="bg2"/>
                  </a:outerShdw>
                </a:effectLst>
              </a14:hiddenEffects>
            </a:ext>
          </a:extLst>
        </p:spPr>
        <p:txBody>
          <a:bodyPr wrap="none" anchor="ctr">
            <a:spAutoFit/>
          </a:bodyPr>
          <a:lstStyle>
            <a:lvl1pPr>
              <a:defRPr>
                <a:solidFill>
                  <a:schemeClr val="tx1"/>
                </a:solidFill>
                <a:latin pitchFamily="34" charset="0" typeface="Calibri"/>
              </a:defRPr>
            </a:lvl1pPr>
            <a:lvl2pPr indent="-285750" marL="742950">
              <a:defRPr>
                <a:solidFill>
                  <a:schemeClr val="tx1"/>
                </a:solidFill>
                <a:latin pitchFamily="34" charset="0" typeface="Calibri"/>
              </a:defRPr>
            </a:lvl2pPr>
            <a:lvl3pPr indent="-228600" marL="1143000">
              <a:defRPr>
                <a:solidFill>
                  <a:schemeClr val="tx1"/>
                </a:solidFill>
                <a:latin pitchFamily="34" charset="0" typeface="Calibri"/>
              </a:defRPr>
            </a:lvl3pPr>
            <a:lvl4pPr indent="-228600" marL="1600200">
              <a:defRPr>
                <a:solidFill>
                  <a:schemeClr val="tx1"/>
                </a:solidFill>
                <a:latin pitchFamily="34" charset="0" typeface="Calibri"/>
              </a:defRPr>
            </a:lvl4pPr>
            <a:lvl5pPr indent="-228600" marL="2057400">
              <a:defRPr>
                <a:solidFill>
                  <a:schemeClr val="tx1"/>
                </a:solidFill>
                <a:latin pitchFamily="34" charset="0" typeface="Calibri"/>
              </a:defRPr>
            </a:lvl5pPr>
            <a:lvl6pPr fontAlgn="base" indent="-228600" marL="2514600">
              <a:spcBef>
                <a:spcPct val="0"/>
              </a:spcBef>
              <a:spcAft>
                <a:spcPct val="0"/>
              </a:spcAft>
              <a:defRPr>
                <a:solidFill>
                  <a:schemeClr val="tx1"/>
                </a:solidFill>
                <a:latin pitchFamily="34" charset="0" typeface="Calibri"/>
              </a:defRPr>
            </a:lvl6pPr>
            <a:lvl7pPr fontAlgn="base" indent="-228600" marL="2971800">
              <a:spcBef>
                <a:spcPct val="0"/>
              </a:spcBef>
              <a:spcAft>
                <a:spcPct val="0"/>
              </a:spcAft>
              <a:defRPr>
                <a:solidFill>
                  <a:schemeClr val="tx1"/>
                </a:solidFill>
                <a:latin pitchFamily="34" charset="0" typeface="Calibri"/>
              </a:defRPr>
            </a:lvl7pPr>
            <a:lvl8pPr fontAlgn="base" indent="-228600" marL="3429000">
              <a:spcBef>
                <a:spcPct val="0"/>
              </a:spcBef>
              <a:spcAft>
                <a:spcPct val="0"/>
              </a:spcAft>
              <a:defRPr>
                <a:solidFill>
                  <a:schemeClr val="tx1"/>
                </a:solidFill>
                <a:latin pitchFamily="34" charset="0" typeface="Calibri"/>
              </a:defRPr>
            </a:lvl8pPr>
            <a:lvl9pPr fontAlgn="base" indent="-228600" marL="3886200">
              <a:spcBef>
                <a:spcPct val="0"/>
              </a:spcBef>
              <a:spcAft>
                <a:spcPct val="0"/>
              </a:spcAft>
              <a:defRPr>
                <a:solidFill>
                  <a:schemeClr val="tx1"/>
                </a:solidFill>
                <a:latin pitchFamily="34" charset="0" typeface="Calibri"/>
              </a:defRPr>
            </a:lvl9pPr>
          </a:lstStyle>
          <a:p>
            <a:r>
              <a:rPr altLang="es-PE" lang="es-PE">
                <a:solidFill>
                  <a:srgbClr val="262626"/>
                </a:solidFill>
              </a:rPr>
              <a:t/>
            </a:r>
            <a:endParaRPr altLang="es-PE" lang="es-PE">
              <a:solidFill>
                <a:srgbClr val="262626"/>
              </a:solidFill>
            </a:endParaRPr>
          </a:p>
        </p:txBody>
      </p:sp>
      <p:sp>
        <p:nvSpPr>
          <p:cNvPr name="5 Rectángulo" id="6"/>
          <p:cNvSpPr/>
          <p:nvPr/>
        </p:nvSpPr>
        <p:spPr>
          <a:xfrm>
            <a:off x="1774826" y="1453724"/>
            <a:ext cy="4093428" cx="3065752"/>
          </a:xfrm>
          <a:prstGeom prst="rect">
            <a:avLst/>
          </a:prstGeom>
        </p:spPr>
        <p:txBody>
          <a:bodyPr wrap="square">
            <a:spAutoFit/>
          </a:bodyPr>
          <a:lstStyle/>
          <a:p>
            <a:pPr algn="ctr">
              <a:defRPr/>
            </a:pPr>
            <a:r>
              <a:rPr sz="1600" b="1" lang="es-ES" dirty="0">
                <a:effectLst>
                  <a:outerShdw dist="38100" blurRad="38100" dir="2700000" algn="tl">
                    <a:srgbClr val="000000">
                      <a:alpha val="43137"/>
                    </a:srgbClr>
                  </a:outerShdw>
                </a:effectLst>
              </a:rPr>
              <a:t>ESQUEMA DE PROTECCIONES DEL GENERADOR</a:t>
            </a:r>
          </a:p>
          <a:p>
            <a:pPr algn="ctr">
              <a:defRPr/>
            </a:pPr>
            <a:r>
              <a:rPr sz="1200" lang="es-ES" dirty="0">
                <a:effectLst>
                  <a:outerShdw dist="38100" blurRad="38100" dir="2700000" algn="tl">
                    <a:srgbClr val="000000">
                      <a:alpha val="43137"/>
                    </a:srgbClr>
                  </a:outerShdw>
                </a:effectLst>
              </a:rPr>
              <a:t/>
            </a:r>
            <a:endParaRPr sz="1200" lang="es-ES" dirty="0">
              <a:effectLst>
                <a:outerShdw dist="38100" blurRad="38100" dir="2700000" algn="tl">
                  <a:srgbClr val="000000">
                    <a:alpha val="43137"/>
                  </a:srgbClr>
                </a:outerShdw>
              </a:effectLst>
            </a:endParaRPr>
          </a:p>
          <a:p>
            <a:pPr algn="ctr">
              <a:defRPr/>
            </a:pPr>
            <a:r>
              <a:rPr sz="1200" lang="es-ES" dirty="0">
                <a:effectLst>
                  <a:outerShdw dist="38100" blurRad="38100" dir="2700000" algn="tl">
                    <a:srgbClr val="000000">
                      <a:alpha val="43137"/>
                    </a:srgbClr>
                  </a:outerShdw>
                </a:effectLst>
              </a:rPr>
              <a:t/>
            </a:r>
            <a:endParaRPr sz="1200" lang="es-ES" dirty="0">
              <a:effectLst>
                <a:outerShdw dist="38100" blurRad="38100" dir="2700000" algn="tl">
                  <a:srgbClr val="000000">
                    <a:alpha val="43137"/>
                  </a:srgbClr>
                </a:outerShdw>
              </a:effectLst>
            </a:endParaRPr>
          </a:p>
          <a:p>
            <a:pPr indent="-171450" marL="171450" algn="just">
              <a:buFont pitchFamily="2" charset="2" typeface="Wingdings"/>
              <a:buChar char="ü"/>
              <a:defRPr/>
            </a:pPr>
            <a:r>
              <a:rPr sz="1200" b="1" lang="es-ES" dirty="0"/>
              <a:t>87G</a:t>
            </a:r>
            <a:r>
              <a:rPr sz="1200" lang="es-ES" dirty="0"/>
              <a:t> : Protección Diferencial.</a:t>
            </a:r>
            <a:endParaRPr sz="1200" lang="es-EC" dirty="0"/>
          </a:p>
          <a:p>
            <a:pPr indent="-171450" marL="171450" algn="just">
              <a:buFont pitchFamily="2" charset="2" typeface="Wingdings"/>
              <a:buChar char="ü"/>
              <a:defRPr/>
            </a:pPr>
            <a:r>
              <a:rPr sz="1200" b="1" lang="es-ES" dirty="0"/>
              <a:t>32</a:t>
            </a:r>
            <a:r>
              <a:rPr sz="1200" lang="es-ES" dirty="0"/>
              <a:t>: Protección de potencia inversa.</a:t>
            </a:r>
            <a:endParaRPr sz="1200" lang="es-EC" dirty="0"/>
          </a:p>
          <a:p>
            <a:pPr indent="-171450" marL="171450" algn="just">
              <a:buFont pitchFamily="2" charset="2" typeface="Wingdings"/>
              <a:buChar char="ü"/>
              <a:defRPr/>
            </a:pPr>
            <a:r>
              <a:rPr sz="1200" b="1" lang="es-ES" dirty="0"/>
              <a:t>46</a:t>
            </a:r>
            <a:r>
              <a:rPr sz="1200" lang="es-ES" dirty="0"/>
              <a:t> : Protección de secuencia negativa.</a:t>
            </a:r>
            <a:endParaRPr sz="1200" lang="es-EC" dirty="0"/>
          </a:p>
          <a:p>
            <a:pPr indent="-171450" marL="171450" algn="just">
              <a:buFont pitchFamily="2" charset="2" typeface="Wingdings"/>
              <a:buChar char="ü"/>
              <a:defRPr/>
            </a:pPr>
            <a:r>
              <a:rPr sz="1200" b="1" lang="es-ES" dirty="0"/>
              <a:t>40 </a:t>
            </a:r>
            <a:r>
              <a:rPr sz="1200" lang="es-ES" dirty="0"/>
              <a:t>: Protección de pérdida de excitación.</a:t>
            </a:r>
            <a:endParaRPr sz="1200" lang="es-EC" dirty="0"/>
          </a:p>
          <a:p>
            <a:pPr indent="-171450" marL="171450" algn="just">
              <a:buFont pitchFamily="2" charset="2" typeface="Wingdings"/>
              <a:buChar char="ü"/>
              <a:defRPr/>
            </a:pPr>
            <a:r>
              <a:rPr sz="1200" b="1" lang="es-ES" dirty="0"/>
              <a:t>49</a:t>
            </a:r>
            <a:r>
              <a:rPr sz="1200" lang="es-ES" dirty="0"/>
              <a:t> : Protección de sobrecarga </a:t>
            </a:r>
            <a:r>
              <a:rPr sz="1200" err="true" lang="es-ES" dirty="0"/>
              <a:t>RTD</a:t>
            </a:r>
            <a:r>
              <a:rPr sz="1200" lang="es-ES" dirty="0"/>
              <a:t> (Termostato).</a:t>
            </a:r>
            <a:endParaRPr sz="1200" lang="es-EC" dirty="0"/>
          </a:p>
          <a:p>
            <a:pPr indent="-171450" marL="171450" algn="just">
              <a:buFont pitchFamily="2" charset="2" typeface="Wingdings"/>
              <a:buChar char="ü"/>
              <a:defRPr/>
            </a:pPr>
            <a:r>
              <a:rPr sz="1200" b="1" lang="es-ES" dirty="0"/>
              <a:t>21G</a:t>
            </a:r>
            <a:r>
              <a:rPr sz="1200" lang="es-ES" dirty="0"/>
              <a:t> : Protección de Respaldo.</a:t>
            </a:r>
            <a:endParaRPr sz="1200" lang="es-EC" dirty="0"/>
          </a:p>
          <a:p>
            <a:pPr indent="-171450" marL="171450" algn="just">
              <a:buFont pitchFamily="2" charset="2" typeface="Wingdings"/>
              <a:buChar char="ü"/>
              <a:defRPr/>
            </a:pPr>
            <a:r>
              <a:rPr sz="1200" b="1" lang="es-ES" dirty="0"/>
              <a:t>59</a:t>
            </a:r>
            <a:r>
              <a:rPr sz="1200" lang="es-ES" dirty="0"/>
              <a:t> : Protección de </a:t>
            </a:r>
            <a:r>
              <a:rPr sz="1200" err="true" lang="es-ES" dirty="0"/>
              <a:t>sobrevoltaje</a:t>
            </a:r>
            <a:r>
              <a:rPr sz="1200" lang="es-ES" dirty="0"/>
              <a:t>.</a:t>
            </a:r>
            <a:endParaRPr sz="1200" lang="es-EC" dirty="0"/>
          </a:p>
          <a:p>
            <a:pPr indent="-171450" marL="171450" algn="just">
              <a:buFont pitchFamily="2" charset="2" typeface="Wingdings"/>
              <a:buChar char="ü"/>
              <a:defRPr/>
            </a:pPr>
            <a:r>
              <a:rPr sz="1200" b="1" lang="es-ES" dirty="0"/>
              <a:t>64G</a:t>
            </a:r>
            <a:r>
              <a:rPr sz="1200" lang="es-ES" dirty="0"/>
              <a:t> : Protección de desfasaje del Neutro.</a:t>
            </a:r>
            <a:endParaRPr sz="1200" lang="es-EC" dirty="0"/>
          </a:p>
          <a:p>
            <a:pPr indent="-171450" marL="171450" algn="just">
              <a:buFont pitchFamily="2" charset="2" typeface="Wingdings"/>
              <a:buChar char="ü"/>
              <a:defRPr/>
            </a:pPr>
            <a:r>
              <a:rPr sz="1200" b="1" lang="es-ES" dirty="0"/>
              <a:t>64R</a:t>
            </a:r>
            <a:r>
              <a:rPr sz="1200" lang="es-ES" dirty="0"/>
              <a:t> : Protección de falla a tierra del rotor.</a:t>
            </a:r>
            <a:endParaRPr sz="1200" lang="es-EC" dirty="0"/>
          </a:p>
          <a:p>
            <a:pPr indent="-171450" marL="171450" algn="just">
              <a:buFont pitchFamily="2" charset="2" typeface="Wingdings"/>
              <a:buChar char="ü"/>
              <a:defRPr/>
            </a:pPr>
            <a:r>
              <a:rPr sz="1200" b="1" lang="es-ES" dirty="0"/>
              <a:t>64B</a:t>
            </a:r>
            <a:r>
              <a:rPr sz="1200" lang="es-ES" dirty="0"/>
              <a:t> : Protección de falla a tierra del neutro del lado  del  transformador.</a:t>
            </a:r>
            <a:endParaRPr sz="1200" lang="es-EC" dirty="0"/>
          </a:p>
          <a:p>
            <a:pPr indent="-171450" marL="171450" algn="just">
              <a:buFont pitchFamily="2" charset="2" typeface="Wingdings"/>
              <a:buChar char="ü"/>
              <a:defRPr/>
            </a:pPr>
            <a:r>
              <a:rPr sz="1200" b="1" lang="es-ES" dirty="0"/>
              <a:t>64C</a:t>
            </a:r>
            <a:r>
              <a:rPr sz="1200" lang="es-ES" dirty="0"/>
              <a:t>: Protección de </a:t>
            </a:r>
            <a:r>
              <a:rPr sz="1200" err="true" lang="es-ES" dirty="0"/>
              <a:t>sobrecorriente</a:t>
            </a:r>
            <a:r>
              <a:rPr sz="1200" lang="es-ES" dirty="0"/>
              <a:t> del eje.</a:t>
            </a:r>
            <a:endParaRPr sz="1200" lang="es-EC" dirty="0"/>
          </a:p>
          <a:p>
            <a:pPr indent="-171450" marL="171450" algn="just">
              <a:buFont pitchFamily="2" charset="2" typeface="Wingdings"/>
              <a:buChar char="ü"/>
              <a:defRPr/>
            </a:pPr>
            <a:r>
              <a:rPr sz="1200" b="1" lang="es-ES" dirty="0"/>
              <a:t>81 : </a:t>
            </a:r>
            <a:r>
              <a:rPr sz="1200" lang="es-ES" dirty="0"/>
              <a:t>Protección de sobre/baja frecuencia.</a:t>
            </a:r>
            <a:endParaRPr sz="1200" lang="es-EC" dirty="0"/>
          </a:p>
          <a:p>
            <a:pPr indent="-171450" marL="171450" algn="just">
              <a:buFont pitchFamily="2" charset="2" typeface="Wingdings"/>
              <a:buChar char="ü"/>
              <a:defRPr/>
            </a:pPr>
            <a:r>
              <a:rPr sz="1200" b="1" lang="es-ES" dirty="0"/>
              <a:t>59/81  : </a:t>
            </a:r>
            <a:r>
              <a:rPr sz="1200" lang="es-ES" dirty="0"/>
              <a:t>Protección de sobreexcitación.</a:t>
            </a:r>
            <a:endParaRPr sz="1200" lang="es-EC" dirty="0"/>
          </a:p>
          <a:p>
            <a:pPr indent="-171450" marL="171450" algn="just">
              <a:buFont pitchFamily="2" charset="2" typeface="Wingdings"/>
              <a:buChar char="ü"/>
              <a:defRPr/>
            </a:pPr>
            <a:r>
              <a:rPr sz="1200" b="1" lang="es-ES" dirty="0"/>
              <a:t>BF52G: </a:t>
            </a:r>
            <a:r>
              <a:rPr sz="1200" lang="es-ES" dirty="0"/>
              <a:t>Protección de falla del interruptor.</a:t>
            </a:r>
            <a:endParaRPr sz="1200" b="1" lang="es-EC" dirty="0">
              <a:effectLst>
                <a:outerShdw dist="38100" blurRad="38100" dir="2700000" algn="tl">
                  <a:srgbClr val="000000">
                    <a:alpha val="43137"/>
                  </a:srgbClr>
                </a:outerShdw>
              </a:effectLst>
            </a:endParaRPr>
          </a:p>
          <a:p>
            <a:pPr algn="ctr">
              <a:defRPr/>
            </a:pPr>
            <a:r>
              <a:rPr sz="1200" b="1" lang="es-EC" dirty="0">
                <a:solidFill>
                  <a:srgbClr val="262626"/>
                </a:solidFill>
                <a:effectLst>
                  <a:outerShdw dist="38100" blurRad="38100" dir="2700000" algn="tl">
                    <a:srgbClr val="000000">
                      <a:alpha val="43137"/>
                    </a:srgbClr>
                  </a:outerShdw>
                </a:effectLst>
              </a:rPr>
              <a:t/>
            </a:r>
            <a:endParaRPr sz="1200" b="1" lang="es-EC" dirty="0">
              <a:solidFill>
                <a:srgbClr val="262626"/>
              </a:solidFill>
              <a:effectLst>
                <a:outerShdw dist="38100" blurRad="38100" dir="2700000" algn="tl">
                  <a:srgbClr val="000000">
                    <a:alpha val="43137"/>
                  </a:srgbClr>
                </a:outerShdw>
              </a:effectLst>
            </a:endParaRPr>
          </a:p>
        </p:txBody>
      </p:sp>
      <p:sp>
        <p:nvSpPr>
          <p:cNvPr name="Rectangle 2" id="139272"/>
          <p:cNvSpPr>
            <a:spLocks noChangeArrowheads="1"/>
          </p:cNvSpPr>
          <p:nvPr/>
        </p:nvSpPr>
        <p:spPr bwMode="auto">
          <a:xfrm>
            <a:off x="1524001" y="-184666"/>
            <a:ext cy="369332" cx="184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rotWithShape="0" dist="35921" dir="2700000" algn="ctr">
                    <a:schemeClr val="bg2"/>
                  </a:outerShdw>
                </a:effectLst>
              </a14:hiddenEffects>
            </a:ext>
          </a:extLst>
        </p:spPr>
        <p:txBody>
          <a:bodyPr wrap="none" anchor="ctr">
            <a:spAutoFit/>
          </a:bodyPr>
          <a:lstStyle>
            <a:lvl1pPr>
              <a:defRPr>
                <a:solidFill>
                  <a:schemeClr val="tx1"/>
                </a:solidFill>
                <a:latin pitchFamily="34" charset="0" typeface="Calibri"/>
              </a:defRPr>
            </a:lvl1pPr>
            <a:lvl2pPr indent="-285750" marL="742950">
              <a:defRPr>
                <a:solidFill>
                  <a:schemeClr val="tx1"/>
                </a:solidFill>
                <a:latin pitchFamily="34" charset="0" typeface="Calibri"/>
              </a:defRPr>
            </a:lvl2pPr>
            <a:lvl3pPr indent="-228600" marL="1143000">
              <a:defRPr>
                <a:solidFill>
                  <a:schemeClr val="tx1"/>
                </a:solidFill>
                <a:latin pitchFamily="34" charset="0" typeface="Calibri"/>
              </a:defRPr>
            </a:lvl3pPr>
            <a:lvl4pPr indent="-228600" marL="1600200">
              <a:defRPr>
                <a:solidFill>
                  <a:schemeClr val="tx1"/>
                </a:solidFill>
                <a:latin pitchFamily="34" charset="0" typeface="Calibri"/>
              </a:defRPr>
            </a:lvl4pPr>
            <a:lvl5pPr indent="-228600" marL="2057400">
              <a:defRPr>
                <a:solidFill>
                  <a:schemeClr val="tx1"/>
                </a:solidFill>
                <a:latin pitchFamily="34" charset="0" typeface="Calibri"/>
              </a:defRPr>
            </a:lvl5pPr>
            <a:lvl6pPr fontAlgn="base" indent="-228600" marL="2514600">
              <a:spcBef>
                <a:spcPct val="0"/>
              </a:spcBef>
              <a:spcAft>
                <a:spcPct val="0"/>
              </a:spcAft>
              <a:defRPr>
                <a:solidFill>
                  <a:schemeClr val="tx1"/>
                </a:solidFill>
                <a:latin pitchFamily="34" charset="0" typeface="Calibri"/>
              </a:defRPr>
            </a:lvl6pPr>
            <a:lvl7pPr fontAlgn="base" indent="-228600" marL="2971800">
              <a:spcBef>
                <a:spcPct val="0"/>
              </a:spcBef>
              <a:spcAft>
                <a:spcPct val="0"/>
              </a:spcAft>
              <a:defRPr>
                <a:solidFill>
                  <a:schemeClr val="tx1"/>
                </a:solidFill>
                <a:latin pitchFamily="34" charset="0" typeface="Calibri"/>
              </a:defRPr>
            </a:lvl7pPr>
            <a:lvl8pPr fontAlgn="base" indent="-228600" marL="3429000">
              <a:spcBef>
                <a:spcPct val="0"/>
              </a:spcBef>
              <a:spcAft>
                <a:spcPct val="0"/>
              </a:spcAft>
              <a:defRPr>
                <a:solidFill>
                  <a:schemeClr val="tx1"/>
                </a:solidFill>
                <a:latin pitchFamily="34" charset="0" typeface="Calibri"/>
              </a:defRPr>
            </a:lvl8pPr>
            <a:lvl9pPr fontAlgn="base" indent="-228600" marL="3886200">
              <a:spcBef>
                <a:spcPct val="0"/>
              </a:spcBef>
              <a:spcAft>
                <a:spcPct val="0"/>
              </a:spcAft>
              <a:defRPr>
                <a:solidFill>
                  <a:schemeClr val="tx1"/>
                </a:solidFill>
                <a:latin pitchFamily="34" charset="0" typeface="Calibri"/>
              </a:defRPr>
            </a:lvl9pPr>
          </a:lstStyle>
          <a:p>
            <a:r>
              <a:rPr altLang="es-PE" lang="es-PE"/>
              <a:t/>
            </a:r>
            <a:endParaRPr altLang="es-PE" lang="es-PE"/>
          </a:p>
        </p:txBody>
      </p:sp>
      <p:graphicFrame>
        <p:nvGraphicFramePr>
          <p:cNvPr name="12 Objeto" id="139273"/>
          <p:cNvGraphicFramePr>
            <a:graphicFrameLocks noChangeAspect="1"/>
          </p:cNvGraphicFramePr>
          <p:nvPr>
            <p:extLst>
              <p:ext uri="{D42A27DB-BD31-4B8C-83A1-F6EECF244321}">
                <p14:modId xmlns:p14="http://schemas.microsoft.com/office/powerpoint/2010/main" val="2566425307"/>
              </p:ext>
            </p:extLst>
          </p:nvPr>
        </p:nvGraphicFramePr>
        <p:xfrm>
          <a:off x="5284953" y="4113734"/>
          <a:ext cy="6626224" cx="5019679"/>
        </p:xfrm>
        <a:graphic>
          <a:graphicData uri="http://schemas.openxmlformats.org/presentationml/2006/ole">
            <p:oleObj progId="Visio.Drawing.11" spid="_x0000_s8213" imgH="10328738" r:id="rId4" imgW="7214710">
              <p:embed/>
            </p:oleObj>
          </a:graphicData>
        </a:graphic>
      </p:graphicFrame>
    </p:spTree>
    <p:extLst>
      <p:ext uri="{BB962C8B-B14F-4D97-AF65-F5344CB8AC3E}">
        <p14:creationId xmlns:p14="http://schemas.microsoft.com/office/powerpoint/2010/main" val="317229151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43364"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PE" altLang="es-PE">
              <a:solidFill>
                <a:srgbClr val="262626"/>
              </a:solidFill>
            </a:endParaRPr>
          </a:p>
        </p:txBody>
      </p:sp>
      <p:sp>
        <p:nvSpPr>
          <p:cNvPr id="143368"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PE" altLang="es-PE">
              <a:solidFill>
                <a:srgbClr val="262626"/>
              </a:solidFill>
            </a:endParaRPr>
          </a:p>
        </p:txBody>
      </p:sp>
      <p:sp>
        <p:nvSpPr>
          <p:cNvPr id="143369"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PE" altLang="es-PE">
              <a:solidFill>
                <a:srgbClr val="262626"/>
              </a:solidFill>
            </a:endParaRPr>
          </a:p>
        </p:txBody>
      </p:sp>
      <p:sp>
        <p:nvSpPr>
          <p:cNvPr id="143370"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PE" altLang="es-PE"/>
          </a:p>
        </p:txBody>
      </p:sp>
      <p:sp>
        <p:nvSpPr>
          <p:cNvPr id="14" name="13 Rectángulo"/>
          <p:cNvSpPr/>
          <p:nvPr/>
        </p:nvSpPr>
        <p:spPr>
          <a:xfrm>
            <a:off x="3519480" y="81831"/>
            <a:ext cx="6282586" cy="523220"/>
          </a:xfrm>
          <a:prstGeom prst="rect">
            <a:avLst/>
          </a:prstGeom>
        </p:spPr>
        <p:txBody>
          <a:bodyPr wrap="square">
            <a:spAutoFit/>
          </a:bodyPr>
          <a:lstStyle/>
          <a:p>
            <a:pPr algn="ctr">
              <a:defRPr/>
            </a:pPr>
            <a:r>
              <a:rPr lang="es-ES" sz="2800" b="1" dirty="0">
                <a:effectLst>
                  <a:outerShdw blurRad="38100" dist="38100" dir="2700000" algn="tl">
                    <a:srgbClr val="000000">
                      <a:alpha val="43137"/>
                    </a:srgbClr>
                  </a:outerShdw>
                </a:effectLst>
              </a:rPr>
              <a:t>FUNCIÓN 87G: Protección Diferencial</a:t>
            </a:r>
            <a:endParaRPr lang="es-EC" sz="2800" b="1" dirty="0">
              <a:solidFill>
                <a:srgbClr val="262626"/>
              </a:solidFill>
              <a:effectLst>
                <a:outerShdw blurRad="38100" dist="38100" dir="2700000" algn="tl">
                  <a:srgbClr val="000000">
                    <a:alpha val="43137"/>
                  </a:srgbClr>
                </a:outerShdw>
              </a:effectLst>
            </a:endParaRPr>
          </a:p>
        </p:txBody>
      </p:sp>
      <p:sp>
        <p:nvSpPr>
          <p:cNvPr id="143372" name="8 Rectángulo"/>
          <p:cNvSpPr>
            <a:spLocks noChangeArrowheads="1"/>
          </p:cNvSpPr>
          <p:nvPr/>
        </p:nvSpPr>
        <p:spPr bwMode="auto">
          <a:xfrm>
            <a:off x="422698" y="559361"/>
            <a:ext cx="11277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ES" altLang="es-PE" dirty="0"/>
              <a:t>La protección diferencial de porcentaje es muy empleada debido a que es la única que puede diferenciar la existencia de una falla interna de una externa logrando una rápida desconexión del generador y protegiendo sus devanados y terminales.</a:t>
            </a:r>
            <a:endParaRPr lang="es-EC" altLang="es-PE" dirty="0"/>
          </a:p>
        </p:txBody>
      </p:sp>
      <p:grpSp>
        <p:nvGrpSpPr>
          <p:cNvPr id="4" name="Grupo 3"/>
          <p:cNvGrpSpPr/>
          <p:nvPr/>
        </p:nvGrpSpPr>
        <p:grpSpPr>
          <a:xfrm>
            <a:off x="1363862" y="1438895"/>
            <a:ext cx="9720621" cy="1560367"/>
            <a:chOff x="594375" y="1394622"/>
            <a:chExt cx="9720621" cy="1560367"/>
          </a:xfrm>
        </p:grpSpPr>
        <p:sp>
          <p:nvSpPr>
            <p:cNvPr id="15" name="14 Rectángulo"/>
            <p:cNvSpPr/>
            <p:nvPr/>
          </p:nvSpPr>
          <p:spPr>
            <a:xfrm>
              <a:off x="6489952" y="1754660"/>
              <a:ext cx="3825044" cy="1200329"/>
            </a:xfrm>
            <a:prstGeom prst="rect">
              <a:avLst/>
            </a:prstGeom>
          </p:spPr>
          <p:txBody>
            <a:bodyPr numCol="2">
              <a:spAutoFit/>
            </a:bodyPr>
            <a:lstStyle/>
            <a:p>
              <a:pPr>
                <a:defRPr/>
              </a:pPr>
              <a:r>
                <a:rPr lang="es-ES" dirty="0"/>
                <a:t>Trifásicas a tierra</a:t>
              </a:r>
              <a:endParaRPr lang="es-EC" dirty="0"/>
            </a:p>
            <a:p>
              <a:pPr>
                <a:defRPr/>
              </a:pPr>
              <a:r>
                <a:rPr lang="es-ES" dirty="0"/>
                <a:t>Fase a fase</a:t>
              </a:r>
              <a:endParaRPr lang="es-EC" dirty="0"/>
            </a:p>
            <a:p>
              <a:pPr>
                <a:defRPr/>
              </a:pPr>
              <a:endParaRPr lang="es-ES" dirty="0"/>
            </a:p>
            <a:p>
              <a:pPr>
                <a:defRPr/>
              </a:pPr>
              <a:endParaRPr lang="es-ES" dirty="0"/>
            </a:p>
            <a:p>
              <a:pPr>
                <a:defRPr/>
              </a:pPr>
              <a:r>
                <a:rPr lang="es-ES" dirty="0"/>
                <a:t>Dos fases a tierra</a:t>
              </a:r>
              <a:endParaRPr lang="es-EC" dirty="0"/>
            </a:p>
            <a:p>
              <a:pPr>
                <a:defRPr/>
              </a:pPr>
              <a:r>
                <a:rPr lang="es-ES" dirty="0"/>
                <a:t>Una fase a tierra </a:t>
              </a:r>
              <a:endParaRPr lang="es-EC" dirty="0"/>
            </a:p>
          </p:txBody>
        </p:sp>
        <p:sp>
          <p:nvSpPr>
            <p:cNvPr id="143374" name="15 Rectángulo"/>
            <p:cNvSpPr>
              <a:spLocks noChangeArrowheads="1"/>
            </p:cNvSpPr>
            <p:nvPr/>
          </p:nvSpPr>
          <p:spPr bwMode="auto">
            <a:xfrm>
              <a:off x="6490027" y="1466157"/>
              <a:ext cx="21256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S" altLang="es-PE" b="1" dirty="0"/>
                <a:t>Detecta fallas como:</a:t>
              </a:r>
              <a:endParaRPr lang="es-EC" altLang="es-PE" b="1" dirty="0"/>
            </a:p>
          </p:txBody>
        </p:sp>
        <p:sp>
          <p:nvSpPr>
            <p:cNvPr id="143375" name="16 Rectángulo"/>
            <p:cNvSpPr>
              <a:spLocks noChangeArrowheads="1"/>
            </p:cNvSpPr>
            <p:nvPr/>
          </p:nvSpPr>
          <p:spPr bwMode="auto">
            <a:xfrm>
              <a:off x="594377" y="1446757"/>
              <a:ext cx="1627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C" altLang="es-PE" b="1" dirty="0"/>
                <a:t>Características:</a:t>
              </a:r>
            </a:p>
          </p:txBody>
        </p:sp>
        <p:sp>
          <p:nvSpPr>
            <p:cNvPr id="143376" name="17 Rectángulo"/>
            <p:cNvSpPr>
              <a:spLocks noChangeArrowheads="1"/>
            </p:cNvSpPr>
            <p:nvPr/>
          </p:nvSpPr>
          <p:spPr bwMode="auto">
            <a:xfrm>
              <a:off x="594375" y="1735681"/>
              <a:ext cx="51783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S" altLang="es-PE" dirty="0"/>
                <a:t>Medición trifásica de voltaje y corriente.</a:t>
              </a:r>
              <a:endParaRPr lang="es-EC" altLang="es-PE" dirty="0"/>
            </a:p>
            <a:p>
              <a:pPr algn="just"/>
              <a:r>
                <a:rPr lang="es-ES" altLang="es-PE" dirty="0"/>
                <a:t>Alta sensibilidad ante fallas externas y saturación de los transformadores de corriente.</a:t>
              </a:r>
              <a:endParaRPr lang="es-EC" altLang="es-PE" dirty="0"/>
            </a:p>
          </p:txBody>
        </p:sp>
        <p:sp>
          <p:nvSpPr>
            <p:cNvPr id="20" name="19 Rectángulo"/>
            <p:cNvSpPr/>
            <p:nvPr/>
          </p:nvSpPr>
          <p:spPr>
            <a:xfrm>
              <a:off x="594375" y="1394622"/>
              <a:ext cx="9574861" cy="1489075"/>
            </a:xfrm>
            <a:prstGeom prst="rect">
              <a:avLst/>
            </a:prstGeom>
            <a:noFill/>
            <a:ln/>
          </p:spPr>
          <p:style>
            <a:lnRef idx="2">
              <a:schemeClr val="accent4"/>
            </a:lnRef>
            <a:fillRef idx="1">
              <a:schemeClr val="lt1"/>
            </a:fillRef>
            <a:effectRef idx="0">
              <a:schemeClr val="accent4"/>
            </a:effectRef>
            <a:fontRef idx="minor">
              <a:schemeClr val="dk1"/>
            </a:fontRef>
          </p:style>
          <p:txBody>
            <a:bodyPr anchor="ctr"/>
            <a:lstStyle/>
            <a:p>
              <a:pPr algn="ctr">
                <a:defRPr/>
              </a:pPr>
              <a:endParaRPr lang="es-EC"/>
            </a:p>
          </p:txBody>
        </p:sp>
      </p:grpSp>
      <p:sp>
        <p:nvSpPr>
          <p:cNvPr id="21" name="20 CuadroTexto"/>
          <p:cNvSpPr txBox="1"/>
          <p:nvPr/>
        </p:nvSpPr>
        <p:spPr>
          <a:xfrm>
            <a:off x="422698" y="3108079"/>
            <a:ext cx="4818063" cy="3139321"/>
          </a:xfrm>
          <a:prstGeom prst="rect">
            <a:avLst/>
          </a:prstGeom>
          <a:noFill/>
        </p:spPr>
        <p:txBody>
          <a:bodyPr>
            <a:spAutoFit/>
          </a:bodyPr>
          <a:lstStyle/>
          <a:p>
            <a:pPr>
              <a:defRPr/>
            </a:pPr>
            <a:r>
              <a:rPr lang="es-EC" dirty="0"/>
              <a:t>Se ajusta los parámetros:</a:t>
            </a:r>
          </a:p>
          <a:p>
            <a:pPr marL="285750" indent="-285750">
              <a:buFont typeface="Wingdings" pitchFamily="2" charset="2"/>
              <a:buChar char="ü"/>
              <a:defRPr/>
            </a:pPr>
            <a:r>
              <a:rPr lang="es-EC" dirty="0"/>
              <a:t>Pendiente porcentual </a:t>
            </a:r>
            <a:r>
              <a:rPr lang="es-EC" b="1" i="1" dirty="0">
                <a:effectLst>
                  <a:outerShdw blurRad="38100" dist="38100" dir="2700000" algn="tl">
                    <a:srgbClr val="000000">
                      <a:alpha val="43137"/>
                    </a:srgbClr>
                  </a:outerShdw>
                </a:effectLst>
              </a:rPr>
              <a:t>v</a:t>
            </a:r>
          </a:p>
          <a:p>
            <a:pPr marL="261938">
              <a:defRPr/>
            </a:pPr>
            <a:r>
              <a:rPr lang="es-EC" dirty="0"/>
              <a:t>Máxima corriente de falla del generador:  </a:t>
            </a:r>
            <a:r>
              <a:rPr lang="es-EC" i="1" dirty="0" err="1"/>
              <a:t>If</a:t>
            </a:r>
            <a:r>
              <a:rPr lang="es-EC" i="1" dirty="0"/>
              <a:t>&lt;4In. </a:t>
            </a:r>
            <a:r>
              <a:rPr lang="es-EC" dirty="0"/>
              <a:t>Se usa el mínimo valor de </a:t>
            </a:r>
            <a:r>
              <a:rPr lang="es-EC" i="1" dirty="0"/>
              <a:t>v</a:t>
            </a:r>
          </a:p>
          <a:p>
            <a:pPr>
              <a:defRPr/>
            </a:pPr>
            <a:endParaRPr lang="es-EC" b="1" i="1" dirty="0">
              <a:effectLst>
                <a:outerShdw blurRad="38100" dist="38100" dir="2700000" algn="tl">
                  <a:srgbClr val="000000">
                    <a:alpha val="43137"/>
                  </a:srgbClr>
                </a:outerShdw>
              </a:effectLst>
            </a:endParaRPr>
          </a:p>
          <a:p>
            <a:pPr marL="285750" indent="-285750">
              <a:buFont typeface="Wingdings" pitchFamily="2" charset="2"/>
              <a:buChar char="ü"/>
              <a:defRPr/>
            </a:pPr>
            <a:r>
              <a:rPr lang="es-EC" dirty="0"/>
              <a:t>Sensibilidad o ajuste básico </a:t>
            </a:r>
            <a:r>
              <a:rPr lang="es-EC" b="1" i="1" dirty="0">
                <a:effectLst>
                  <a:outerShdw blurRad="38100" dist="38100" dir="2700000" algn="tl">
                    <a:srgbClr val="000000">
                      <a:alpha val="43137"/>
                    </a:srgbClr>
                  </a:outerShdw>
                </a:effectLst>
              </a:rPr>
              <a:t>g</a:t>
            </a:r>
          </a:p>
          <a:p>
            <a:pPr marL="261938">
              <a:defRPr/>
            </a:pPr>
            <a:r>
              <a:rPr lang="es-EC" dirty="0"/>
              <a:t>g es por lo menos %error de corriente del TC</a:t>
            </a:r>
          </a:p>
          <a:p>
            <a:pPr marL="261938">
              <a:defRPr/>
            </a:pPr>
            <a:r>
              <a:rPr lang="es-EC" dirty="0"/>
              <a:t>La central utiliza </a:t>
            </a:r>
            <a:r>
              <a:rPr lang="es-EC" dirty="0" err="1"/>
              <a:t>TC’s</a:t>
            </a:r>
            <a:r>
              <a:rPr lang="es-EC" dirty="0"/>
              <a:t> Clase 5P20</a:t>
            </a:r>
          </a:p>
          <a:p>
            <a:pPr marL="285750" indent="-285750">
              <a:buFont typeface="Wingdings" pitchFamily="2" charset="2"/>
              <a:buChar char="ü"/>
              <a:defRPr/>
            </a:pPr>
            <a:endParaRPr lang="es-EC" b="1" i="1" dirty="0">
              <a:effectLst>
                <a:outerShdw blurRad="38100" dist="38100" dir="2700000" algn="tl">
                  <a:srgbClr val="000000">
                    <a:alpha val="43137"/>
                  </a:srgbClr>
                </a:outerShdw>
              </a:effectLst>
            </a:endParaRPr>
          </a:p>
          <a:p>
            <a:pPr marL="261938">
              <a:defRPr/>
            </a:pPr>
            <a:endParaRPr lang="es-EC" dirty="0"/>
          </a:p>
          <a:p>
            <a:pPr marL="285750" indent="-285750">
              <a:buFont typeface="Wingdings" pitchFamily="2" charset="2"/>
              <a:buChar char="ü"/>
              <a:defRPr/>
            </a:pPr>
            <a:endParaRPr lang="es-EC" b="1" i="1" dirty="0">
              <a:effectLst>
                <a:outerShdw blurRad="38100" dist="38100" dir="2700000" algn="tl">
                  <a:srgbClr val="000000">
                    <a:alpha val="43137"/>
                  </a:srgbClr>
                </a:outerShdw>
              </a:effectLst>
            </a:endParaRPr>
          </a:p>
        </p:txBody>
      </p:sp>
      <p:sp>
        <p:nvSpPr>
          <p:cNvPr id="22" name="21 Rectángulo"/>
          <p:cNvSpPr/>
          <p:nvPr/>
        </p:nvSpPr>
        <p:spPr>
          <a:xfrm>
            <a:off x="3596656" y="4246733"/>
            <a:ext cx="1911350" cy="862012"/>
          </a:xfrm>
          <a:prstGeom prst="rect">
            <a:avLst/>
          </a:prstGeom>
        </p:spPr>
        <p:txBody>
          <a:bodyPr wrap="none">
            <a:spAutoFit/>
          </a:bodyPr>
          <a:lstStyle/>
          <a:p>
            <a:pPr>
              <a:defRPr/>
            </a:pPr>
            <a:r>
              <a:rPr lang="es-ES" sz="1600" dirty="0"/>
              <a:t>5% y 10 % In</a:t>
            </a:r>
          </a:p>
          <a:p>
            <a:pPr>
              <a:defRPr/>
            </a:pPr>
            <a:r>
              <a:rPr lang="es-ES" sz="1600" i="1" dirty="0">
                <a:effectLst>
                  <a:outerShdw blurRad="38100" dist="38100" dir="2700000" algn="tl">
                    <a:srgbClr val="000000">
                      <a:alpha val="43137"/>
                    </a:srgbClr>
                  </a:outerShdw>
                </a:effectLst>
              </a:rPr>
              <a:t>10% a 50% (Manual)</a:t>
            </a:r>
          </a:p>
          <a:p>
            <a:pPr>
              <a:defRPr/>
            </a:pPr>
            <a:r>
              <a:rPr lang="es-ES" dirty="0"/>
              <a:t> </a:t>
            </a:r>
            <a:endParaRPr lang="es-EC" dirty="0"/>
          </a:p>
        </p:txBody>
      </p:sp>
      <p:sp>
        <p:nvSpPr>
          <p:cNvPr id="23" name="22 Flecha derecha"/>
          <p:cNvSpPr/>
          <p:nvPr/>
        </p:nvSpPr>
        <p:spPr>
          <a:xfrm>
            <a:off x="3086093" y="3456981"/>
            <a:ext cx="360363" cy="2365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C"/>
          </a:p>
        </p:txBody>
      </p:sp>
      <p:sp>
        <p:nvSpPr>
          <p:cNvPr id="24" name="23 Flecha derecha"/>
          <p:cNvSpPr/>
          <p:nvPr/>
        </p:nvSpPr>
        <p:spPr>
          <a:xfrm>
            <a:off x="3287788" y="4357639"/>
            <a:ext cx="360362" cy="2365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C"/>
          </a:p>
        </p:txBody>
      </p:sp>
      <p:sp>
        <p:nvSpPr>
          <p:cNvPr id="25" name="24 Rectángulo"/>
          <p:cNvSpPr/>
          <p:nvPr/>
        </p:nvSpPr>
        <p:spPr>
          <a:xfrm>
            <a:off x="3519480" y="3190281"/>
            <a:ext cx="1909762" cy="584200"/>
          </a:xfrm>
          <a:prstGeom prst="rect">
            <a:avLst/>
          </a:prstGeom>
        </p:spPr>
        <p:txBody>
          <a:bodyPr wrap="none">
            <a:spAutoFit/>
          </a:bodyPr>
          <a:lstStyle/>
          <a:p>
            <a:pPr>
              <a:defRPr/>
            </a:pPr>
            <a:r>
              <a:rPr lang="es-ES" sz="1600" dirty="0"/>
              <a:t>20 % y 30 % </a:t>
            </a:r>
          </a:p>
          <a:p>
            <a:pPr>
              <a:defRPr/>
            </a:pPr>
            <a:r>
              <a:rPr lang="es-ES" sz="1600" i="1" dirty="0">
                <a:effectLst>
                  <a:outerShdw blurRad="38100" dist="38100" dir="2700000" algn="tl">
                    <a:srgbClr val="000000">
                      <a:alpha val="43137"/>
                    </a:srgbClr>
                  </a:outerShdw>
                </a:effectLst>
              </a:rPr>
              <a:t>25% o 50% (Manual)</a:t>
            </a:r>
            <a:endParaRPr lang="es-EC" sz="1600" i="1" dirty="0">
              <a:effectLst>
                <a:outerShdw blurRad="38100" dist="38100" dir="2700000" algn="tl">
                  <a:srgbClr val="000000">
                    <a:alpha val="43137"/>
                  </a:srgbClr>
                </a:outerShdw>
              </a:effectLst>
            </a:endParaRPr>
          </a:p>
        </p:txBody>
      </p:sp>
      <p:graphicFrame>
        <p:nvGraphicFramePr>
          <p:cNvPr id="28" name="27 Tabla"/>
          <p:cNvGraphicFramePr>
            <a:graphicFrameLocks noGrp="1"/>
          </p:cNvGraphicFramePr>
          <p:nvPr>
            <p:extLst>
              <p:ext uri="{D42A27DB-BD31-4B8C-83A1-F6EECF244321}">
                <p14:modId xmlns:p14="http://schemas.microsoft.com/office/powerpoint/2010/main" val="2731003425"/>
              </p:ext>
            </p:extLst>
          </p:nvPr>
        </p:nvGraphicFramePr>
        <p:xfrm>
          <a:off x="2950396" y="5558064"/>
          <a:ext cx="1867410" cy="1064964"/>
        </p:xfrm>
        <a:graphic>
          <a:graphicData uri="http://schemas.openxmlformats.org/drawingml/2006/table">
            <a:tbl>
              <a:tblPr firstRow="1" firstCol="1" bandRow="1">
                <a:tableStyleId>{BDBED569-4797-4DF1-A0F4-6AAB3CD982D8}</a:tableStyleId>
              </a:tblPr>
              <a:tblGrid>
                <a:gridCol w="933705">
                  <a:extLst>
                    <a:ext uri="{9D8B030D-6E8A-4147-A177-3AD203B41FA5}">
                      <a16:colId xmlns:a16="http://schemas.microsoft.com/office/drawing/2014/main" val="20000"/>
                    </a:ext>
                  </a:extLst>
                </a:gridCol>
                <a:gridCol w="933705">
                  <a:extLst>
                    <a:ext uri="{9D8B030D-6E8A-4147-A177-3AD203B41FA5}">
                      <a16:colId xmlns:a16="http://schemas.microsoft.com/office/drawing/2014/main" val="20001"/>
                    </a:ext>
                  </a:extLst>
                </a:gridCol>
              </a:tblGrid>
              <a:tr h="425985">
                <a:tc rowSpan="2">
                  <a:txBody>
                    <a:bodyPr/>
                    <a:lstStyle/>
                    <a:p>
                      <a:pPr algn="ctr">
                        <a:lnSpc>
                          <a:spcPct val="115000"/>
                        </a:lnSpc>
                        <a:spcAft>
                          <a:spcPts val="0"/>
                        </a:spcAft>
                      </a:pPr>
                      <a:r>
                        <a:rPr lang="es-EC" sz="1100" dirty="0">
                          <a:effectLst/>
                        </a:rPr>
                        <a:t>Clase de precisión</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dirty="0">
                          <a:effectLst/>
                        </a:rPr>
                        <a:t>Error de corriente</a:t>
                      </a:r>
                      <a:endParaRPr lang="es-EC" sz="1200" dirty="0">
                        <a:effectLst/>
                        <a:latin typeface="Times New Roman"/>
                        <a:ea typeface="Times New Roman"/>
                        <a:cs typeface="Times New Roman"/>
                      </a:endParaRPr>
                    </a:p>
                  </a:txBody>
                  <a:tcPr marL="44450" marR="44450" marT="0" marB="0" anchor="ctr"/>
                </a:tc>
                <a:extLst>
                  <a:ext uri="{0D108BD9-81ED-4DB2-BD59-A6C34878D82A}">
                    <a16:rowId xmlns:a16="http://schemas.microsoft.com/office/drawing/2014/main" val="10000"/>
                  </a:ext>
                </a:extLst>
              </a:tr>
              <a:tr h="212993">
                <a:tc vMerge="1">
                  <a:txBody>
                    <a:bodyPr/>
                    <a:lstStyle/>
                    <a:p>
                      <a:endParaRPr lang="es-EC"/>
                    </a:p>
                  </a:txBody>
                  <a:tcPr/>
                </a:tc>
                <a:tc>
                  <a:txBody>
                    <a:bodyPr/>
                    <a:lstStyle/>
                    <a:p>
                      <a:pPr algn="ctr">
                        <a:lnSpc>
                          <a:spcPct val="115000"/>
                        </a:lnSpc>
                        <a:spcAft>
                          <a:spcPts val="0"/>
                        </a:spcAft>
                      </a:pPr>
                      <a:r>
                        <a:rPr lang="es-EC" sz="1100" dirty="0">
                          <a:effectLst/>
                        </a:rPr>
                        <a:t>%</a:t>
                      </a:r>
                      <a:endParaRPr lang="es-EC" sz="1200" dirty="0">
                        <a:effectLst/>
                        <a:latin typeface="Times New Roman"/>
                        <a:ea typeface="Times New Roman"/>
                        <a:cs typeface="Times New Roman"/>
                      </a:endParaRPr>
                    </a:p>
                  </a:txBody>
                  <a:tcPr marL="44450" marR="44450" marT="0" marB="0" anchor="ctr"/>
                </a:tc>
                <a:extLst>
                  <a:ext uri="{0D108BD9-81ED-4DB2-BD59-A6C34878D82A}">
                    <a16:rowId xmlns:a16="http://schemas.microsoft.com/office/drawing/2014/main" val="10001"/>
                  </a:ext>
                </a:extLst>
              </a:tr>
              <a:tr h="212993">
                <a:tc>
                  <a:txBody>
                    <a:bodyPr/>
                    <a:lstStyle/>
                    <a:p>
                      <a:pPr algn="ctr">
                        <a:lnSpc>
                          <a:spcPct val="115000"/>
                        </a:lnSpc>
                        <a:spcAft>
                          <a:spcPts val="0"/>
                        </a:spcAft>
                      </a:pPr>
                      <a:r>
                        <a:rPr lang="es-EC" sz="1100">
                          <a:effectLst/>
                        </a:rPr>
                        <a:t>5P</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b="1" dirty="0">
                          <a:solidFill>
                            <a:srgbClr val="FF0000"/>
                          </a:solidFill>
                          <a:effectLst>
                            <a:outerShdw blurRad="38100" dist="38100" dir="2700000" algn="tl">
                              <a:srgbClr val="000000">
                                <a:alpha val="43137"/>
                              </a:srgbClr>
                            </a:outerShdw>
                          </a:effectLst>
                        </a:rPr>
                        <a:t>1</a:t>
                      </a:r>
                      <a:endParaRPr lang="es-EC" sz="1200" b="1" dirty="0">
                        <a:solidFill>
                          <a:srgbClr val="FF0000"/>
                        </a:solidFill>
                        <a:effectLst>
                          <a:outerShdw blurRad="38100" dist="38100" dir="2700000" algn="tl">
                            <a:srgbClr val="000000">
                              <a:alpha val="43137"/>
                            </a:srgbClr>
                          </a:outerShdw>
                        </a:effectLst>
                        <a:latin typeface="Times New Roman"/>
                        <a:ea typeface="Times New Roman"/>
                        <a:cs typeface="Times New Roman"/>
                      </a:endParaRPr>
                    </a:p>
                  </a:txBody>
                  <a:tcPr marL="44450" marR="44450" marT="0" marB="0" anchor="ctr"/>
                </a:tc>
                <a:extLst>
                  <a:ext uri="{0D108BD9-81ED-4DB2-BD59-A6C34878D82A}">
                    <a16:rowId xmlns:a16="http://schemas.microsoft.com/office/drawing/2014/main" val="10002"/>
                  </a:ext>
                </a:extLst>
              </a:tr>
              <a:tr h="212993">
                <a:tc>
                  <a:txBody>
                    <a:bodyPr/>
                    <a:lstStyle/>
                    <a:p>
                      <a:pPr algn="ctr">
                        <a:lnSpc>
                          <a:spcPct val="115000"/>
                        </a:lnSpc>
                        <a:spcAft>
                          <a:spcPts val="0"/>
                        </a:spcAft>
                      </a:pPr>
                      <a:r>
                        <a:rPr lang="es-EC" sz="1100">
                          <a:effectLst/>
                        </a:rPr>
                        <a:t>10P</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dirty="0">
                          <a:effectLst/>
                        </a:rPr>
                        <a:t>3</a:t>
                      </a:r>
                      <a:endParaRPr lang="es-EC" sz="1200" dirty="0">
                        <a:effectLst/>
                        <a:latin typeface="Times New Roman"/>
                        <a:ea typeface="Times New Roman"/>
                        <a:cs typeface="Times New Roman"/>
                      </a:endParaRPr>
                    </a:p>
                  </a:txBody>
                  <a:tcPr marL="44450" marR="44450" marT="0" marB="0" anchor="ctr"/>
                </a:tc>
                <a:extLst>
                  <a:ext uri="{0D108BD9-81ED-4DB2-BD59-A6C34878D82A}">
                    <a16:rowId xmlns:a16="http://schemas.microsoft.com/office/drawing/2014/main" val="10003"/>
                  </a:ext>
                </a:extLst>
              </a:tr>
            </a:tbl>
          </a:graphicData>
        </a:graphic>
      </p:graphicFrame>
      <p:graphicFrame>
        <p:nvGraphicFramePr>
          <p:cNvPr id="29" name="28 Tabla"/>
          <p:cNvGraphicFramePr>
            <a:graphicFrameLocks noGrp="1"/>
          </p:cNvGraphicFramePr>
          <p:nvPr>
            <p:extLst>
              <p:ext uri="{D42A27DB-BD31-4B8C-83A1-F6EECF244321}">
                <p14:modId xmlns:p14="http://schemas.microsoft.com/office/powerpoint/2010/main" val="4275589901"/>
              </p:ext>
            </p:extLst>
          </p:nvPr>
        </p:nvGraphicFramePr>
        <p:xfrm>
          <a:off x="8633075" y="5652715"/>
          <a:ext cx="3416300" cy="592137"/>
        </p:xfrm>
        <a:graphic>
          <a:graphicData uri="http://schemas.openxmlformats.org/drawingml/2006/table">
            <a:tbl>
              <a:tblPr firstRow="1" firstCol="1" bandRow="1">
                <a:tableStyleId>{BDBED569-4797-4DF1-A0F4-6AAB3CD982D8}</a:tableStyleId>
              </a:tblPr>
              <a:tblGrid>
                <a:gridCol w="2139552">
                  <a:extLst>
                    <a:ext uri="{9D8B030D-6E8A-4147-A177-3AD203B41FA5}">
                      <a16:colId xmlns:a16="http://schemas.microsoft.com/office/drawing/2014/main" val="20000"/>
                    </a:ext>
                  </a:extLst>
                </a:gridCol>
                <a:gridCol w="1276748">
                  <a:extLst>
                    <a:ext uri="{9D8B030D-6E8A-4147-A177-3AD203B41FA5}">
                      <a16:colId xmlns:a16="http://schemas.microsoft.com/office/drawing/2014/main" val="20001"/>
                    </a:ext>
                  </a:extLst>
                </a:gridCol>
              </a:tblGrid>
              <a:tr h="192559">
                <a:tc gridSpan="2">
                  <a:txBody>
                    <a:bodyPr/>
                    <a:lstStyle/>
                    <a:p>
                      <a:pPr algn="ctr">
                        <a:lnSpc>
                          <a:spcPct val="115000"/>
                        </a:lnSpc>
                        <a:spcAft>
                          <a:spcPts val="0"/>
                        </a:spcAft>
                      </a:pPr>
                      <a:r>
                        <a:rPr lang="es-EC" sz="1100" dirty="0">
                          <a:effectLst/>
                        </a:rPr>
                        <a:t>Ajustes de la Central</a:t>
                      </a:r>
                      <a:endParaRPr lang="es-EC" sz="1200" dirty="0">
                        <a:effectLst/>
                        <a:latin typeface="Times New Roman"/>
                        <a:ea typeface="Times New Roman"/>
                        <a:cs typeface="Times New Roman"/>
                      </a:endParaRPr>
                    </a:p>
                  </a:txBody>
                  <a:tcPr marL="44442" marR="44442" marT="0" marB="0" anchor="ctr"/>
                </a:tc>
                <a:tc hMerge="1">
                  <a:txBody>
                    <a:bodyPr/>
                    <a:lstStyle/>
                    <a:p>
                      <a:endParaRPr lang="es-EC"/>
                    </a:p>
                  </a:txBody>
                  <a:tcPr/>
                </a:tc>
                <a:extLst>
                  <a:ext uri="{0D108BD9-81ED-4DB2-BD59-A6C34878D82A}">
                    <a16:rowId xmlns:a16="http://schemas.microsoft.com/office/drawing/2014/main" val="10000"/>
                  </a:ext>
                </a:extLst>
              </a:tr>
              <a:tr h="199789">
                <a:tc>
                  <a:txBody>
                    <a:bodyPr/>
                    <a:lstStyle/>
                    <a:p>
                      <a:pPr algn="ctr">
                        <a:lnSpc>
                          <a:spcPct val="115000"/>
                        </a:lnSpc>
                        <a:spcAft>
                          <a:spcPts val="0"/>
                        </a:spcAft>
                      </a:pPr>
                      <a:r>
                        <a:rPr lang="es-EC" sz="1100" dirty="0">
                          <a:effectLst/>
                        </a:rPr>
                        <a:t>Sensibilidad básica (g)</a:t>
                      </a:r>
                      <a:endParaRPr lang="es-EC" sz="1200" dirty="0">
                        <a:effectLst/>
                        <a:latin typeface="Times New Roman"/>
                        <a:ea typeface="Times New Roman"/>
                        <a:cs typeface="Times New Roman"/>
                      </a:endParaRPr>
                    </a:p>
                  </a:txBody>
                  <a:tcPr marL="44442" marR="44442" marT="0" marB="0" anchor="b"/>
                </a:tc>
                <a:tc>
                  <a:txBody>
                    <a:bodyPr/>
                    <a:lstStyle/>
                    <a:p>
                      <a:pPr algn="ctr">
                        <a:lnSpc>
                          <a:spcPct val="115000"/>
                        </a:lnSpc>
                        <a:spcAft>
                          <a:spcPts val="0"/>
                        </a:spcAft>
                      </a:pPr>
                      <a:r>
                        <a:rPr lang="es-EC" sz="1100" dirty="0">
                          <a:effectLst/>
                        </a:rPr>
                        <a:t>0,1 In</a:t>
                      </a:r>
                      <a:endParaRPr lang="es-EC" sz="1200" dirty="0">
                        <a:effectLst/>
                        <a:latin typeface="Times New Roman"/>
                        <a:ea typeface="Times New Roman"/>
                        <a:cs typeface="Times New Roman"/>
                      </a:endParaRPr>
                    </a:p>
                  </a:txBody>
                  <a:tcPr marL="44442" marR="44442" marT="0" marB="0" anchor="b"/>
                </a:tc>
                <a:extLst>
                  <a:ext uri="{0D108BD9-81ED-4DB2-BD59-A6C34878D82A}">
                    <a16:rowId xmlns:a16="http://schemas.microsoft.com/office/drawing/2014/main" val="10001"/>
                  </a:ext>
                </a:extLst>
              </a:tr>
              <a:tr h="199789">
                <a:tc>
                  <a:txBody>
                    <a:bodyPr/>
                    <a:lstStyle/>
                    <a:p>
                      <a:pPr algn="ctr">
                        <a:lnSpc>
                          <a:spcPct val="115000"/>
                        </a:lnSpc>
                        <a:spcAft>
                          <a:spcPts val="0"/>
                        </a:spcAft>
                      </a:pPr>
                      <a:r>
                        <a:rPr lang="es-EC" sz="1100">
                          <a:effectLst/>
                        </a:rPr>
                        <a:t>Pendiente (v)</a:t>
                      </a:r>
                      <a:endParaRPr lang="es-EC" sz="1200">
                        <a:effectLst/>
                        <a:latin typeface="Times New Roman"/>
                        <a:ea typeface="Times New Roman"/>
                        <a:cs typeface="Times New Roman"/>
                      </a:endParaRPr>
                    </a:p>
                  </a:txBody>
                  <a:tcPr marL="44442" marR="44442" marT="0" marB="0" anchor="b"/>
                </a:tc>
                <a:tc>
                  <a:txBody>
                    <a:bodyPr/>
                    <a:lstStyle/>
                    <a:p>
                      <a:pPr algn="ctr">
                        <a:lnSpc>
                          <a:spcPct val="115000"/>
                        </a:lnSpc>
                        <a:spcAft>
                          <a:spcPts val="0"/>
                        </a:spcAft>
                      </a:pPr>
                      <a:r>
                        <a:rPr lang="es-EC" sz="1100" dirty="0">
                          <a:effectLst/>
                        </a:rPr>
                        <a:t>0,25</a:t>
                      </a:r>
                      <a:endParaRPr lang="es-EC" sz="1200" dirty="0">
                        <a:effectLst/>
                        <a:latin typeface="Times New Roman"/>
                        <a:ea typeface="Times New Roman"/>
                        <a:cs typeface="Times New Roman"/>
                      </a:endParaRPr>
                    </a:p>
                  </a:txBody>
                  <a:tcPr marL="44442" marR="44442" marT="0" marB="0" anchor="b"/>
                </a:tc>
                <a:extLst>
                  <a:ext uri="{0D108BD9-81ED-4DB2-BD59-A6C34878D82A}">
                    <a16:rowId xmlns:a16="http://schemas.microsoft.com/office/drawing/2014/main" val="10002"/>
                  </a:ext>
                </a:extLst>
              </a:tr>
            </a:tbl>
          </a:graphicData>
        </a:graphic>
      </p:graphicFrame>
      <p:sp>
        <p:nvSpPr>
          <p:cNvPr id="30" name="29 CuadroTexto"/>
          <p:cNvSpPr txBox="1"/>
          <p:nvPr/>
        </p:nvSpPr>
        <p:spPr>
          <a:xfrm>
            <a:off x="8682288" y="5271716"/>
            <a:ext cx="3311525" cy="369887"/>
          </a:xfrm>
          <a:prstGeom prst="rect">
            <a:avLst/>
          </a:prstGeom>
          <a:noFill/>
        </p:spPr>
        <p:txBody>
          <a:bodyPr>
            <a:spAutoFit/>
          </a:bodyPr>
          <a:lstStyle/>
          <a:p>
            <a:pPr>
              <a:defRPr/>
            </a:pPr>
            <a:r>
              <a:rPr lang="es-EC" b="1" dirty="0">
                <a:effectLst>
                  <a:outerShdw blurRad="38100" dist="38100" dir="2700000" algn="tl">
                    <a:srgbClr val="000000">
                      <a:alpha val="43137"/>
                    </a:srgbClr>
                  </a:outerShdw>
                </a:effectLst>
              </a:rPr>
              <a:t>Valores Ajustados de la Función</a:t>
            </a:r>
          </a:p>
        </p:txBody>
      </p:sp>
      <p:pic>
        <p:nvPicPr>
          <p:cNvPr id="8" name="Imagen 7"/>
          <p:cNvPicPr>
            <a:picLocks noChangeAspect="1"/>
          </p:cNvPicPr>
          <p:nvPr/>
        </p:nvPicPr>
        <p:blipFill>
          <a:blip r:embed="rId3"/>
          <a:stretch>
            <a:fillRect/>
          </a:stretch>
        </p:blipFill>
        <p:spPr>
          <a:xfrm>
            <a:off x="5645063" y="3069624"/>
            <a:ext cx="2424354" cy="1355913"/>
          </a:xfrm>
          <a:prstGeom prst="rect">
            <a:avLst/>
          </a:prstGeom>
        </p:spPr>
      </p:pic>
      <p:pic>
        <p:nvPicPr>
          <p:cNvPr id="9" name="Imagen 8"/>
          <p:cNvPicPr>
            <a:picLocks noChangeAspect="1"/>
          </p:cNvPicPr>
          <p:nvPr/>
        </p:nvPicPr>
        <p:blipFill>
          <a:blip r:embed="rId4"/>
          <a:stretch>
            <a:fillRect/>
          </a:stretch>
        </p:blipFill>
        <p:spPr>
          <a:xfrm>
            <a:off x="5701399" y="4567191"/>
            <a:ext cx="2276848" cy="2082799"/>
          </a:xfrm>
          <a:prstGeom prst="rect">
            <a:avLst/>
          </a:prstGeom>
        </p:spPr>
      </p:pic>
      <p:pic>
        <p:nvPicPr>
          <p:cNvPr id="10" name="Imagen 9"/>
          <p:cNvPicPr>
            <a:picLocks noChangeAspect="1"/>
          </p:cNvPicPr>
          <p:nvPr/>
        </p:nvPicPr>
        <p:blipFill>
          <a:blip r:embed="rId5"/>
          <a:stretch>
            <a:fillRect/>
          </a:stretch>
        </p:blipFill>
        <p:spPr>
          <a:xfrm>
            <a:off x="8414719" y="3108079"/>
            <a:ext cx="3589963" cy="1772132"/>
          </a:xfrm>
          <a:prstGeom prst="rect">
            <a:avLst/>
          </a:prstGeom>
        </p:spPr>
      </p:pic>
    </p:spTree>
    <p:extLst>
      <p:ext uri="{BB962C8B-B14F-4D97-AF65-F5344CB8AC3E}">
        <p14:creationId xmlns:p14="http://schemas.microsoft.com/office/powerpoint/2010/main" val="181934439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3">
            <a:extLst>
              <a:ext uri="{28A0092B-C50C-407E-A947-70E740481C1C}">
                <a14:useLocalDpi xmlns:a14="http://schemas.microsoft.com/office/drawing/2010/main" val="0"/>
              </a:ext>
            </a:extLst>
          </a:blip>
          <a:srcRect l="30565" t="28172" r="40096" b="19656"/>
          <a:stretch>
            <a:fillRect/>
          </a:stretch>
        </p:blipFill>
        <p:spPr bwMode="auto">
          <a:xfrm>
            <a:off x="3463699" y="2930844"/>
            <a:ext cx="2462932" cy="2361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9508"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PE" altLang="es-PE">
              <a:solidFill>
                <a:srgbClr val="262626"/>
              </a:solidFill>
            </a:endParaRPr>
          </a:p>
        </p:txBody>
      </p:sp>
      <p:sp>
        <p:nvSpPr>
          <p:cNvPr id="7" name="6 Anillo"/>
          <p:cNvSpPr/>
          <p:nvPr/>
        </p:nvSpPr>
        <p:spPr>
          <a:xfrm>
            <a:off x="1624014" y="6021389"/>
            <a:ext cx="504825" cy="503237"/>
          </a:xfrm>
          <a:prstGeom prst="donut">
            <a:avLst/>
          </a:prstGeom>
          <a:solidFill>
            <a:schemeClr val="bg1">
              <a:lumMod val="9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C">
              <a:solidFill>
                <a:srgbClr val="262626"/>
              </a:solidFill>
            </a:endParaRPr>
          </a:p>
        </p:txBody>
      </p:sp>
      <p:sp>
        <p:nvSpPr>
          <p:cNvPr id="11" name="10 Anillo"/>
          <p:cNvSpPr/>
          <p:nvPr/>
        </p:nvSpPr>
        <p:spPr>
          <a:xfrm>
            <a:off x="1524001" y="5949950"/>
            <a:ext cx="720725" cy="647700"/>
          </a:xfrm>
          <a:prstGeom prst="donut">
            <a:avLst>
              <a:gd name="adj" fmla="val 7723"/>
            </a:avLst>
          </a:prstGeom>
          <a:solidFill>
            <a:schemeClr val="bg1">
              <a:lumMod val="9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C">
              <a:solidFill>
                <a:srgbClr val="262626"/>
              </a:solidFill>
            </a:endParaRPr>
          </a:p>
        </p:txBody>
      </p:sp>
      <p:sp>
        <p:nvSpPr>
          <p:cNvPr id="149512"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PE" altLang="es-PE">
              <a:solidFill>
                <a:srgbClr val="262626"/>
              </a:solidFill>
            </a:endParaRPr>
          </a:p>
        </p:txBody>
      </p:sp>
      <p:sp>
        <p:nvSpPr>
          <p:cNvPr id="149513"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PE" altLang="es-PE">
              <a:solidFill>
                <a:srgbClr val="262626"/>
              </a:solidFill>
            </a:endParaRPr>
          </a:p>
        </p:txBody>
      </p:sp>
      <p:sp>
        <p:nvSpPr>
          <p:cNvPr id="149514"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PE" altLang="es-PE">
              <a:solidFill>
                <a:srgbClr val="262626"/>
              </a:solidFill>
            </a:endParaRPr>
          </a:p>
        </p:txBody>
      </p:sp>
      <p:sp>
        <p:nvSpPr>
          <p:cNvPr id="14" name="13 Rectángulo"/>
          <p:cNvSpPr/>
          <p:nvPr/>
        </p:nvSpPr>
        <p:spPr>
          <a:xfrm>
            <a:off x="2428913" y="-64748"/>
            <a:ext cx="8511598" cy="523220"/>
          </a:xfrm>
          <a:prstGeom prst="rect">
            <a:avLst/>
          </a:prstGeom>
        </p:spPr>
        <p:txBody>
          <a:bodyPr wrap="square">
            <a:spAutoFit/>
          </a:bodyPr>
          <a:lstStyle/>
          <a:p>
            <a:pPr algn="ctr">
              <a:defRPr/>
            </a:pPr>
            <a:r>
              <a:rPr lang="es-ES" sz="2800" b="1" dirty="0">
                <a:solidFill>
                  <a:srgbClr val="262626"/>
                </a:solidFill>
                <a:effectLst>
                  <a:outerShdw blurRad="38100" dist="38100" dir="2700000" algn="tl">
                    <a:srgbClr val="000000">
                      <a:alpha val="43137"/>
                    </a:srgbClr>
                  </a:outerShdw>
                </a:effectLst>
              </a:rPr>
              <a:t>FUNCIÓN 40G: Protección Contra Pérdida de Excitación</a:t>
            </a:r>
            <a:endParaRPr lang="es-EC" sz="2800" b="1" dirty="0">
              <a:solidFill>
                <a:srgbClr val="262626"/>
              </a:solidFill>
              <a:effectLst>
                <a:outerShdw blurRad="38100" dist="38100" dir="2700000" algn="tl">
                  <a:srgbClr val="000000">
                    <a:alpha val="43137"/>
                  </a:srgbClr>
                </a:outerShdw>
              </a:effectLst>
            </a:endParaRPr>
          </a:p>
        </p:txBody>
      </p:sp>
      <p:sp>
        <p:nvSpPr>
          <p:cNvPr id="9" name="8 CuadroTexto"/>
          <p:cNvSpPr txBox="1"/>
          <p:nvPr/>
        </p:nvSpPr>
        <p:spPr>
          <a:xfrm>
            <a:off x="376239" y="557251"/>
            <a:ext cx="3744912" cy="338138"/>
          </a:xfrm>
          <a:prstGeom prst="rect">
            <a:avLst/>
          </a:prstGeom>
          <a:noFill/>
        </p:spPr>
        <p:txBody>
          <a:bodyPr>
            <a:spAutoFit/>
          </a:bodyPr>
          <a:lstStyle/>
          <a:p>
            <a:pPr>
              <a:defRPr/>
            </a:pPr>
            <a:r>
              <a:rPr lang="es-EC" sz="1600" b="1" dirty="0">
                <a:effectLst>
                  <a:outerShdw blurRad="38100" dist="38100" dir="2700000" algn="tl">
                    <a:srgbClr val="000000">
                      <a:alpha val="43137"/>
                    </a:srgbClr>
                  </a:outerShdw>
                </a:effectLst>
              </a:rPr>
              <a:t>Causas de la Pérdida de Excitación</a:t>
            </a:r>
          </a:p>
        </p:txBody>
      </p:sp>
      <p:sp>
        <p:nvSpPr>
          <p:cNvPr id="16" name="15 Rectángulo"/>
          <p:cNvSpPr/>
          <p:nvPr/>
        </p:nvSpPr>
        <p:spPr>
          <a:xfrm>
            <a:off x="376239" y="839828"/>
            <a:ext cx="7011652" cy="2092881"/>
          </a:xfrm>
          <a:prstGeom prst="rect">
            <a:avLst/>
          </a:prstGeom>
        </p:spPr>
        <p:txBody>
          <a:bodyPr numCol="2">
            <a:spAutoFit/>
          </a:bodyPr>
          <a:lstStyle/>
          <a:p>
            <a:pPr marL="285750" indent="-285750">
              <a:buFont typeface="Wingdings" pitchFamily="2" charset="2"/>
              <a:buChar char="ü"/>
              <a:defRPr/>
            </a:pPr>
            <a:r>
              <a:rPr lang="es-ES" sz="1600" dirty="0"/>
              <a:t>Disparo accidental del interruptor de campo.</a:t>
            </a:r>
            <a:endParaRPr lang="es-EC" sz="1600" dirty="0"/>
          </a:p>
          <a:p>
            <a:pPr marL="285750" indent="-285750">
              <a:buFont typeface="Wingdings" pitchFamily="2" charset="2"/>
              <a:buChar char="ü"/>
              <a:defRPr/>
            </a:pPr>
            <a:r>
              <a:rPr lang="es-ES" sz="1600" dirty="0"/>
              <a:t>Apertura del circuito de campo.</a:t>
            </a:r>
            <a:endParaRPr lang="es-EC" sz="1600" dirty="0"/>
          </a:p>
          <a:p>
            <a:pPr marL="285750" indent="-285750">
              <a:buFont typeface="Wingdings" pitchFamily="2" charset="2"/>
              <a:buChar char="ü"/>
              <a:defRPr/>
            </a:pPr>
            <a:r>
              <a:rPr lang="es-ES" sz="1600" dirty="0"/>
              <a:t>Cortocircuito en el circuito de campo.</a:t>
            </a:r>
            <a:endParaRPr lang="es-EC" sz="1600" dirty="0"/>
          </a:p>
          <a:p>
            <a:pPr marL="285750" indent="-285750">
              <a:buFont typeface="Wingdings" pitchFamily="2" charset="2"/>
              <a:buChar char="ü"/>
              <a:defRPr/>
            </a:pPr>
            <a:r>
              <a:rPr lang="es-ES" sz="1600" dirty="0"/>
              <a:t>Falla del sistema de regulación de voltaje.</a:t>
            </a:r>
            <a:endParaRPr lang="es-EC" sz="1600" dirty="0"/>
          </a:p>
          <a:p>
            <a:pPr marL="285750" indent="-285750">
              <a:buFont typeface="Wingdings" pitchFamily="2" charset="2"/>
              <a:buChar char="ü"/>
              <a:defRPr/>
            </a:pPr>
            <a:endParaRPr lang="es-ES" sz="1600" dirty="0"/>
          </a:p>
          <a:p>
            <a:pPr marL="285750" indent="-285750">
              <a:buFont typeface="Wingdings" pitchFamily="2" charset="2"/>
              <a:buChar char="ü"/>
              <a:defRPr/>
            </a:pPr>
            <a:endParaRPr lang="es-ES" sz="1600" dirty="0"/>
          </a:p>
          <a:p>
            <a:pPr marL="285750" indent="-285750">
              <a:buFont typeface="Wingdings" pitchFamily="2" charset="2"/>
              <a:buChar char="ü"/>
              <a:defRPr/>
            </a:pPr>
            <a:r>
              <a:rPr lang="es-ES" sz="1600" dirty="0"/>
              <a:t>Perdida de fuente alterna del sistema de excitación.</a:t>
            </a:r>
            <a:endParaRPr lang="es-EC" sz="1600" dirty="0"/>
          </a:p>
          <a:p>
            <a:pPr marL="285750" indent="-285750">
              <a:buFont typeface="Wingdings" pitchFamily="2" charset="2"/>
              <a:buChar char="ü"/>
              <a:defRPr/>
            </a:pPr>
            <a:r>
              <a:rPr lang="es-ES" sz="1600" dirty="0"/>
              <a:t>Fallas en los transformadores de excitación.</a:t>
            </a:r>
            <a:endParaRPr lang="es-EC" sz="1600" dirty="0"/>
          </a:p>
          <a:p>
            <a:pPr marL="285750" indent="-285750">
              <a:buFont typeface="Wingdings" pitchFamily="2" charset="2"/>
              <a:buChar char="ü"/>
              <a:defRPr/>
            </a:pPr>
            <a:r>
              <a:rPr lang="es-ES" sz="1600" dirty="0"/>
              <a:t>Desgaste de las escobillas.</a:t>
            </a:r>
            <a:endParaRPr lang="es-EC" sz="1600" dirty="0"/>
          </a:p>
        </p:txBody>
      </p:sp>
      <p:sp>
        <p:nvSpPr>
          <p:cNvPr id="149518" name="16 CuadroTexto"/>
          <p:cNvSpPr txBox="1">
            <a:spLocks noChangeArrowheads="1"/>
          </p:cNvSpPr>
          <p:nvPr/>
        </p:nvSpPr>
        <p:spPr bwMode="auto">
          <a:xfrm>
            <a:off x="7800473" y="760414"/>
            <a:ext cx="3889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EC" altLang="es-PE" sz="1600" dirty="0"/>
              <a:t>Funcionamiento como Generador de Inducción obteniendo reactivos del Sistema.</a:t>
            </a:r>
          </a:p>
        </p:txBody>
      </p:sp>
      <p:grpSp>
        <p:nvGrpSpPr>
          <p:cNvPr id="149519" name="22 Grupo"/>
          <p:cNvGrpSpPr>
            <a:grpSpLocks/>
          </p:cNvGrpSpPr>
          <p:nvPr/>
        </p:nvGrpSpPr>
        <p:grpSpPr bwMode="auto">
          <a:xfrm>
            <a:off x="8045450" y="1620643"/>
            <a:ext cx="576263" cy="1004887"/>
            <a:chOff x="5580112" y="2421181"/>
            <a:chExt cx="576064" cy="1005260"/>
          </a:xfrm>
        </p:grpSpPr>
        <p:sp>
          <p:nvSpPr>
            <p:cNvPr id="22" name="21 Flecha doblada"/>
            <p:cNvSpPr/>
            <p:nvPr/>
          </p:nvSpPr>
          <p:spPr>
            <a:xfrm>
              <a:off x="5580112" y="2421181"/>
              <a:ext cx="576064" cy="584417"/>
            </a:xfrm>
            <a:prstGeom prst="ben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s-EC">
                <a:solidFill>
                  <a:schemeClr val="tx1"/>
                </a:solidFill>
              </a:endParaRPr>
            </a:p>
          </p:txBody>
        </p:sp>
        <p:sp>
          <p:nvSpPr>
            <p:cNvPr id="27" name="26 Flecha doblada"/>
            <p:cNvSpPr/>
            <p:nvPr/>
          </p:nvSpPr>
          <p:spPr>
            <a:xfrm flipV="1">
              <a:off x="5580112" y="2842024"/>
              <a:ext cx="576064" cy="584417"/>
            </a:xfrm>
            <a:prstGeom prst="ben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s-EC">
                <a:solidFill>
                  <a:schemeClr val="tx1"/>
                </a:solidFill>
              </a:endParaRPr>
            </a:p>
          </p:txBody>
        </p:sp>
      </p:grpSp>
      <p:sp>
        <p:nvSpPr>
          <p:cNvPr id="149520" name="23 CuadroTexto"/>
          <p:cNvSpPr txBox="1">
            <a:spLocks noChangeArrowheads="1"/>
          </p:cNvSpPr>
          <p:nvPr/>
        </p:nvSpPr>
        <p:spPr bwMode="auto">
          <a:xfrm>
            <a:off x="8621713" y="1547618"/>
            <a:ext cx="32400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C" altLang="es-PE" sz="1600" dirty="0"/>
              <a:t>100% </a:t>
            </a:r>
            <a:r>
              <a:rPr lang="es-EC" altLang="es-PE" sz="1600" dirty="0" err="1"/>
              <a:t>Pn</a:t>
            </a:r>
            <a:r>
              <a:rPr lang="es-EC" altLang="es-PE" sz="1600" dirty="0"/>
              <a:t>/</a:t>
            </a:r>
            <a:r>
              <a:rPr lang="es-EC" altLang="es-PE" sz="1600" dirty="0" err="1"/>
              <a:t>Sobrevelocidades</a:t>
            </a:r>
            <a:r>
              <a:rPr lang="es-EC" altLang="es-PE" sz="1600" dirty="0"/>
              <a:t> 2 al 5%/Supera los KVA nominales</a:t>
            </a:r>
          </a:p>
        </p:txBody>
      </p:sp>
      <p:sp>
        <p:nvSpPr>
          <p:cNvPr id="149521" name="29 CuadroTexto"/>
          <p:cNvSpPr txBox="1">
            <a:spLocks noChangeArrowheads="1"/>
          </p:cNvSpPr>
          <p:nvPr/>
        </p:nvSpPr>
        <p:spPr bwMode="auto">
          <a:xfrm>
            <a:off x="8621713" y="2123879"/>
            <a:ext cx="32400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C" altLang="es-PE" sz="1600" dirty="0"/>
              <a:t>30% </a:t>
            </a:r>
            <a:r>
              <a:rPr lang="es-EC" altLang="es-PE" sz="1600" dirty="0" err="1"/>
              <a:t>Pn</a:t>
            </a:r>
            <a:r>
              <a:rPr lang="es-EC" altLang="es-PE" sz="1600" dirty="0"/>
              <a:t>/</a:t>
            </a:r>
            <a:r>
              <a:rPr lang="es-EC" altLang="es-PE" sz="1600" dirty="0" err="1"/>
              <a:t>Sobrevelocidades</a:t>
            </a:r>
            <a:r>
              <a:rPr lang="es-EC" altLang="es-PE" sz="1600" dirty="0"/>
              <a:t> 0,1al 0,2%/Bajo nivel de reactivos</a:t>
            </a:r>
          </a:p>
        </p:txBody>
      </p:sp>
      <p:pic>
        <p:nvPicPr>
          <p:cNvPr id="149522" name="30 Imag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333" y="2649342"/>
            <a:ext cx="2643187" cy="1949450"/>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149523" name="24 CuadroTexto"/>
          <p:cNvSpPr txBox="1">
            <a:spLocks noChangeArrowheads="1"/>
          </p:cNvSpPr>
          <p:nvPr/>
        </p:nvSpPr>
        <p:spPr bwMode="auto">
          <a:xfrm>
            <a:off x="49631" y="4804038"/>
            <a:ext cx="341406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EC" altLang="es-PE" sz="1600" b="1" dirty="0"/>
              <a:t>Variación de la reactancia en los terminales</a:t>
            </a:r>
          </a:p>
          <a:p>
            <a:pPr algn="just"/>
            <a:r>
              <a:rPr lang="es-EC" altLang="es-PE" sz="1600" dirty="0"/>
              <a:t>Curva a: Plena carga. Promedio entre </a:t>
            </a:r>
            <a:r>
              <a:rPr lang="es-EC" altLang="es-PE" sz="1600" dirty="0" err="1"/>
              <a:t>Xd</a:t>
            </a:r>
            <a:r>
              <a:rPr lang="es-EC" altLang="es-PE" sz="1600" dirty="0"/>
              <a:t> y </a:t>
            </a:r>
            <a:r>
              <a:rPr lang="es-EC" altLang="es-PE" sz="1600" dirty="0" err="1"/>
              <a:t>Xq</a:t>
            </a:r>
            <a:r>
              <a:rPr lang="es-EC" altLang="es-PE" sz="1600" dirty="0"/>
              <a:t>.</a:t>
            </a:r>
          </a:p>
          <a:p>
            <a:pPr algn="just"/>
            <a:r>
              <a:rPr lang="es-EC" altLang="es-PE" sz="1600" dirty="0"/>
              <a:t>Curva b:30% y </a:t>
            </a:r>
            <a:r>
              <a:rPr lang="es-EC" altLang="es-PE" sz="1600" dirty="0" err="1"/>
              <a:t>subexcitado</a:t>
            </a:r>
            <a:r>
              <a:rPr lang="es-EC" altLang="es-PE" sz="1600" dirty="0"/>
              <a:t>. Entre </a:t>
            </a:r>
            <a:r>
              <a:rPr lang="es-EC" altLang="es-PE" sz="1600" dirty="0" err="1"/>
              <a:t>Xd</a:t>
            </a:r>
            <a:r>
              <a:rPr lang="es-EC" altLang="es-PE" sz="1600" dirty="0"/>
              <a:t>(eje directo) y </a:t>
            </a:r>
            <a:r>
              <a:rPr lang="es-EC" altLang="es-PE" sz="1600" dirty="0" err="1"/>
              <a:t>Xq</a:t>
            </a:r>
            <a:r>
              <a:rPr lang="es-EC" altLang="es-PE" sz="1600" dirty="0"/>
              <a:t>(cuadratura)</a:t>
            </a:r>
          </a:p>
          <a:p>
            <a:pPr algn="just"/>
            <a:r>
              <a:rPr lang="es-EC" altLang="es-PE" sz="1600" dirty="0"/>
              <a:t>Generalmente varía entre la curva D-L</a:t>
            </a:r>
          </a:p>
        </p:txBody>
      </p:sp>
      <p:sp>
        <p:nvSpPr>
          <p:cNvPr id="149524" name="18431 CuadroTexto"/>
          <p:cNvSpPr txBox="1">
            <a:spLocks noChangeArrowheads="1"/>
          </p:cNvSpPr>
          <p:nvPr/>
        </p:nvSpPr>
        <p:spPr bwMode="auto">
          <a:xfrm>
            <a:off x="5114009" y="2309883"/>
            <a:ext cx="18716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EC" altLang="es-PE" sz="1200" b="1" dirty="0"/>
              <a:t>Diagrama X-R. Característica Circular</a:t>
            </a:r>
          </a:p>
        </p:txBody>
      </p:sp>
      <p:pic>
        <p:nvPicPr>
          <p:cNvPr id="4" name="Imagen 3"/>
          <p:cNvPicPr>
            <a:picLocks noChangeAspect="1"/>
          </p:cNvPicPr>
          <p:nvPr/>
        </p:nvPicPr>
        <p:blipFill>
          <a:blip r:embed="rId5"/>
          <a:stretch>
            <a:fillRect/>
          </a:stretch>
        </p:blipFill>
        <p:spPr>
          <a:xfrm>
            <a:off x="9514380" y="2800190"/>
            <a:ext cx="2347420" cy="2752730"/>
          </a:xfrm>
          <a:prstGeom prst="rect">
            <a:avLst/>
          </a:prstGeom>
        </p:spPr>
      </p:pic>
      <p:pic>
        <p:nvPicPr>
          <p:cNvPr id="5" name="Imagen 4"/>
          <p:cNvPicPr>
            <a:picLocks noChangeAspect="1"/>
          </p:cNvPicPr>
          <p:nvPr/>
        </p:nvPicPr>
        <p:blipFill>
          <a:blip r:embed="rId6"/>
          <a:stretch>
            <a:fillRect/>
          </a:stretch>
        </p:blipFill>
        <p:spPr>
          <a:xfrm>
            <a:off x="7812624" y="5643443"/>
            <a:ext cx="2348816" cy="951596"/>
          </a:xfrm>
          <a:prstGeom prst="rect">
            <a:avLst/>
          </a:prstGeom>
        </p:spPr>
      </p:pic>
      <p:pic>
        <p:nvPicPr>
          <p:cNvPr id="8" name="Imagen 7"/>
          <p:cNvPicPr>
            <a:picLocks noChangeAspect="1"/>
          </p:cNvPicPr>
          <p:nvPr/>
        </p:nvPicPr>
        <p:blipFill>
          <a:blip r:embed="rId7"/>
          <a:stretch>
            <a:fillRect/>
          </a:stretch>
        </p:blipFill>
        <p:spPr>
          <a:xfrm>
            <a:off x="6187957" y="2930844"/>
            <a:ext cx="2937192" cy="2192027"/>
          </a:xfrm>
          <a:prstGeom prst="rect">
            <a:avLst/>
          </a:prstGeom>
        </p:spPr>
      </p:pic>
    </p:spTree>
    <p:extLst>
      <p:ext uri="{BB962C8B-B14F-4D97-AF65-F5344CB8AC3E}">
        <p14:creationId xmlns:p14="http://schemas.microsoft.com/office/powerpoint/2010/main" val="302420244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690700" y="690225"/>
            <a:ext cx="9291931" cy="941930"/>
          </a:xfrm>
        </p:spPr>
        <p:txBody>
          <a:bodyPr>
            <a:normAutofit fontScale="90000"/>
          </a:bodyPr>
          <a:lstStyle/>
          <a:p>
            <a:r>
              <a:rPr lang="es-MX" sz="4000" b="1" dirty="0">
                <a:latin typeface="+mn-lt"/>
              </a:rPr>
              <a:t>Función 46: Protección de secuencia negativa.</a:t>
            </a:r>
            <a:endParaRPr lang="es-PE" sz="4000" b="1" dirty="0">
              <a:latin typeface="+mn-lt"/>
            </a:endParaRPr>
          </a:p>
        </p:txBody>
      </p:sp>
      <p:sp>
        <p:nvSpPr>
          <p:cNvPr id="3" name="Marcador de contenido 2"/>
          <p:cNvSpPr>
            <a:spLocks noGrp="1"/>
          </p:cNvSpPr>
          <p:nvPr>
            <p:ph idx="1"/>
          </p:nvPr>
        </p:nvSpPr>
        <p:spPr>
          <a:xfrm>
            <a:off x="845126" y="2389239"/>
            <a:ext cx="10515600" cy="3372465"/>
          </a:xfrm>
        </p:spPr>
        <p:txBody>
          <a:bodyPr>
            <a:normAutofit/>
          </a:bodyPr>
          <a:lstStyle/>
          <a:p>
            <a:pPr algn="just">
              <a:buFont typeface="Wingdings" panose="05000000000000000000" pitchFamily="2" charset="2"/>
              <a:buChar char="q"/>
            </a:pPr>
            <a:r>
              <a:rPr lang="es-MX" dirty="0"/>
              <a:t>También llamados protección de corrientes desbalanceadas la cual se aplica en el estator del generador. </a:t>
            </a:r>
          </a:p>
          <a:p>
            <a:pPr algn="just">
              <a:buFont typeface="Wingdings" panose="05000000000000000000" pitchFamily="2" charset="2"/>
              <a:buChar char="q"/>
            </a:pPr>
            <a:r>
              <a:rPr lang="es-MX" dirty="0"/>
              <a:t>Esta corriente va en sentido contrario en el estator del generador.</a:t>
            </a:r>
          </a:p>
          <a:p>
            <a:pPr algn="just">
              <a:buFont typeface="Wingdings" panose="05000000000000000000" pitchFamily="2" charset="2"/>
              <a:buChar char="q"/>
            </a:pPr>
            <a:r>
              <a:rPr lang="es-MX" dirty="0"/>
              <a:t>Afectan gravemente al rotor del generador con un calentamiento muy excesivo. Por el Flujo inverso al giro del rotor.</a:t>
            </a:r>
          </a:p>
          <a:p>
            <a:pPr algn="just">
              <a:buFont typeface="Wingdings" panose="05000000000000000000" pitchFamily="2" charset="2"/>
              <a:buChar char="q"/>
            </a:pPr>
            <a:r>
              <a:rPr lang="es-MX" dirty="0"/>
              <a:t>Su ajuste es en base a un relé de sobre corriente donde se da en dos tiempos el definido y inverso.</a:t>
            </a:r>
            <a:endParaRPr lang="es-PE" dirty="0"/>
          </a:p>
        </p:txBody>
      </p:sp>
    </p:spTree>
    <p:extLst>
      <p:ext uri="{BB962C8B-B14F-4D97-AF65-F5344CB8AC3E}">
        <p14:creationId xmlns:p14="http://schemas.microsoft.com/office/powerpoint/2010/main" val="1112886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Función 46: Protección de secuencia negativa.</a:t>
            </a:r>
            <a:endParaRPr lang="es-PE" b="1" dirty="0"/>
          </a:p>
        </p:txBody>
      </p:sp>
      <p:sp>
        <p:nvSpPr>
          <p:cNvPr id="3" name="Marcador de contenido 2"/>
          <p:cNvSpPr>
            <a:spLocks noGrp="1"/>
          </p:cNvSpPr>
          <p:nvPr>
            <p:ph idx="1"/>
          </p:nvPr>
        </p:nvSpPr>
        <p:spPr/>
        <p:txBody>
          <a:bodyPr/>
          <a:lstStyle/>
          <a:p>
            <a:pPr algn="just">
              <a:buFont typeface="Wingdings" panose="05000000000000000000" pitchFamily="2" charset="2"/>
              <a:buChar char="q"/>
            </a:pPr>
            <a:r>
              <a:rPr lang="es-MX" dirty="0"/>
              <a:t>Tiempo definido.</a:t>
            </a:r>
          </a:p>
          <a:p>
            <a:pPr marL="0" indent="0" algn="just">
              <a:buNone/>
            </a:pPr>
            <a:r>
              <a:rPr lang="es-MX" dirty="0"/>
              <a:t>Se define corriente de alarma y retardo de tiempo definido.</a:t>
            </a:r>
          </a:p>
          <a:p>
            <a:pPr marL="0" indent="0" algn="just">
              <a:buNone/>
            </a:pPr>
            <a:endParaRPr lang="es-MX" dirty="0"/>
          </a:p>
          <a:p>
            <a:pPr algn="just">
              <a:buFont typeface="Wingdings" panose="05000000000000000000" pitchFamily="2" charset="2"/>
              <a:buChar char="q"/>
            </a:pPr>
            <a:r>
              <a:rPr lang="es-MX" dirty="0"/>
              <a:t>Tiempo inverso.</a:t>
            </a:r>
          </a:p>
          <a:p>
            <a:pPr marL="0" indent="0" algn="just">
              <a:buNone/>
            </a:pPr>
            <a:r>
              <a:rPr lang="es-MX" dirty="0"/>
              <a:t>Se define la corriente de referencia , indicar constantes K1 yK2, tiempo de operación tanto mínimo como máximo y el tiempo de reseteo.</a:t>
            </a:r>
            <a:endParaRPr lang="es-PE" dirty="0"/>
          </a:p>
        </p:txBody>
      </p:sp>
    </p:spTree>
    <p:extLst>
      <p:ext uri="{BB962C8B-B14F-4D97-AF65-F5344CB8AC3E}">
        <p14:creationId xmlns:p14="http://schemas.microsoft.com/office/powerpoint/2010/main" val="3661844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Función 21G:Proteccion de respaldo.</a:t>
            </a:r>
            <a:endParaRPr lang="es-PE" b="1" dirty="0"/>
          </a:p>
        </p:txBody>
      </p:sp>
      <p:sp>
        <p:nvSpPr>
          <p:cNvPr id="3" name="Marcador de contenido 2"/>
          <p:cNvSpPr>
            <a:spLocks noGrp="1"/>
          </p:cNvSpPr>
          <p:nvPr>
            <p:ph idx="1"/>
          </p:nvPr>
        </p:nvSpPr>
        <p:spPr/>
        <p:txBody>
          <a:bodyPr/>
          <a:lstStyle/>
          <a:p>
            <a:pPr algn="just">
              <a:buFont typeface="Wingdings" panose="05000000000000000000" pitchFamily="2" charset="2"/>
              <a:buChar char="q"/>
            </a:pPr>
            <a:r>
              <a:rPr lang="es-MX" dirty="0"/>
              <a:t>Conocido como la protección de línea la cual cumple una función de respaldo para el generador y transformador.</a:t>
            </a:r>
          </a:p>
          <a:p>
            <a:pPr algn="just">
              <a:buFont typeface="Wingdings" panose="05000000000000000000" pitchFamily="2" charset="2"/>
              <a:buChar char="q"/>
            </a:pPr>
            <a:r>
              <a:rPr lang="es-MX" dirty="0"/>
              <a:t>Busca detectar una falla desde las derivaciones del generador hasta las barras del transformador. </a:t>
            </a:r>
          </a:p>
          <a:p>
            <a:endParaRPr lang="es-PE" dirty="0"/>
          </a:p>
        </p:txBody>
      </p:sp>
      <p:pic>
        <p:nvPicPr>
          <p:cNvPr id="4" name="Imagen 3"/>
          <p:cNvPicPr>
            <a:picLocks noChangeAspect="1"/>
          </p:cNvPicPr>
          <p:nvPr/>
        </p:nvPicPr>
        <p:blipFill>
          <a:blip r:embed="rId2"/>
          <a:stretch>
            <a:fillRect/>
          </a:stretch>
        </p:blipFill>
        <p:spPr>
          <a:xfrm>
            <a:off x="3433762" y="3748088"/>
            <a:ext cx="5324475" cy="2428875"/>
          </a:xfrm>
          <a:prstGeom prst="rect">
            <a:avLst/>
          </a:prstGeom>
        </p:spPr>
      </p:pic>
    </p:spTree>
    <p:extLst>
      <p:ext uri="{BB962C8B-B14F-4D97-AF65-F5344CB8AC3E}">
        <p14:creationId xmlns:p14="http://schemas.microsoft.com/office/powerpoint/2010/main" val="1691840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00997" y="326431"/>
            <a:ext cx="11346873" cy="1325562"/>
          </a:xfrm>
        </p:spPr>
        <p:txBody>
          <a:bodyPr/>
          <a:lstStyle/>
          <a:p>
            <a:r>
              <a:rPr lang="es-MX" b="1" dirty="0"/>
              <a:t>Función 40: Protección de perdida de excitación.</a:t>
            </a:r>
            <a:endParaRPr lang="es-PE" b="1" dirty="0"/>
          </a:p>
        </p:txBody>
      </p:sp>
      <p:sp>
        <p:nvSpPr>
          <p:cNvPr id="3" name="Marcador de contenido 2"/>
          <p:cNvSpPr>
            <a:spLocks noGrp="1"/>
          </p:cNvSpPr>
          <p:nvPr>
            <p:ph idx="1"/>
          </p:nvPr>
        </p:nvSpPr>
        <p:spPr/>
        <p:txBody>
          <a:bodyPr>
            <a:normAutofit/>
          </a:bodyPr>
          <a:lstStyle/>
          <a:p>
            <a:pPr algn="just">
              <a:buFont typeface="Wingdings" panose="05000000000000000000" pitchFamily="2" charset="2"/>
              <a:buChar char="q"/>
            </a:pPr>
            <a:r>
              <a:rPr lang="es-MX" dirty="0"/>
              <a:t>Cuando un generador síncrono pierde excitación pasa a funcionar como un generador de inducción. Generando una perdida de </a:t>
            </a:r>
            <a:r>
              <a:rPr lang="es-MX" dirty="0" err="1"/>
              <a:t>Kw</a:t>
            </a:r>
            <a:r>
              <a:rPr lang="es-MX" dirty="0"/>
              <a:t>.</a:t>
            </a:r>
          </a:p>
          <a:p>
            <a:pPr algn="just">
              <a:buFont typeface="Wingdings" panose="05000000000000000000" pitchFamily="2" charset="2"/>
              <a:buChar char="q"/>
            </a:pPr>
            <a:r>
              <a:rPr lang="es-MX" dirty="0"/>
              <a:t>La actuación de esta función debe precipitar a que el sistema quiebre.</a:t>
            </a:r>
          </a:p>
          <a:p>
            <a:pPr algn="just">
              <a:buFont typeface="Wingdings" panose="05000000000000000000" pitchFamily="2" charset="2"/>
              <a:buChar char="q"/>
            </a:pPr>
            <a:r>
              <a:rPr lang="es-MX" dirty="0"/>
              <a:t>Su causa es:</a:t>
            </a:r>
          </a:p>
          <a:p>
            <a:pPr marL="452438" indent="0" algn="just">
              <a:buNone/>
            </a:pPr>
            <a:r>
              <a:rPr lang="es-MX" dirty="0"/>
              <a:t>Perdida de campo de la excitatriz.</a:t>
            </a:r>
          </a:p>
          <a:p>
            <a:pPr marL="452438" indent="0" algn="just">
              <a:buNone/>
            </a:pPr>
            <a:r>
              <a:rPr lang="es-MX" dirty="0"/>
              <a:t>Disparo accidental del </a:t>
            </a:r>
            <a:r>
              <a:rPr lang="es-MX" dirty="0" err="1"/>
              <a:t>breaker</a:t>
            </a:r>
            <a:r>
              <a:rPr lang="es-MX" dirty="0"/>
              <a:t> de campo.</a:t>
            </a:r>
          </a:p>
          <a:p>
            <a:pPr marL="452438" indent="0" algn="just">
              <a:buNone/>
            </a:pPr>
            <a:r>
              <a:rPr lang="es-MX" dirty="0"/>
              <a:t>Mal contacto de escobillas.</a:t>
            </a:r>
          </a:p>
          <a:p>
            <a:pPr marL="452438" indent="0" algn="just">
              <a:buNone/>
            </a:pPr>
            <a:r>
              <a:rPr lang="es-MX" dirty="0"/>
              <a:t>Regulador fuera de servicio.</a:t>
            </a:r>
            <a:endParaRPr lang="es-PE" dirty="0"/>
          </a:p>
        </p:txBody>
      </p:sp>
    </p:spTree>
    <p:extLst>
      <p:ext uri="{BB962C8B-B14F-4D97-AF65-F5344CB8AC3E}">
        <p14:creationId xmlns:p14="http://schemas.microsoft.com/office/powerpoint/2010/main" val="1366097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45127" y="365760"/>
            <a:ext cx="9321428" cy="1325562"/>
          </a:xfrm>
        </p:spPr>
        <p:txBody>
          <a:bodyPr>
            <a:normAutofit/>
          </a:bodyPr>
          <a:lstStyle/>
          <a:p>
            <a:r>
              <a:rPr lang="es-MX" b="1" dirty="0" err="1"/>
              <a:t>Funcion</a:t>
            </a:r>
            <a:r>
              <a:rPr lang="es-MX" b="1" dirty="0"/>
              <a:t> 49:Proteccion de sobrecarga RTD(</a:t>
            </a:r>
            <a:r>
              <a:rPr lang="es-MX" b="1" dirty="0" err="1"/>
              <a:t>Termoestato</a:t>
            </a:r>
            <a:r>
              <a:rPr lang="es-MX" b="1" dirty="0"/>
              <a:t>)</a:t>
            </a:r>
            <a:endParaRPr lang="es-PE" b="1" dirty="0"/>
          </a:p>
        </p:txBody>
      </p:sp>
      <p:sp>
        <p:nvSpPr>
          <p:cNvPr id="3" name="Marcador de contenido 2"/>
          <p:cNvSpPr>
            <a:spLocks noGrp="1"/>
          </p:cNvSpPr>
          <p:nvPr>
            <p:ph idx="1"/>
          </p:nvPr>
        </p:nvSpPr>
        <p:spPr>
          <a:xfrm>
            <a:off x="992612" y="2477166"/>
            <a:ext cx="10515600" cy="2065337"/>
          </a:xfrm>
        </p:spPr>
        <p:txBody>
          <a:bodyPr>
            <a:normAutofit lnSpcReduction="10000"/>
          </a:bodyPr>
          <a:lstStyle/>
          <a:p>
            <a:pPr algn="just">
              <a:buFont typeface="Wingdings" panose="05000000000000000000" pitchFamily="2" charset="2"/>
              <a:buChar char="q"/>
            </a:pPr>
            <a:r>
              <a:rPr lang="es-MX" dirty="0"/>
              <a:t>Actúa cuando el sistema de enfriamiento no logra disminuir el calor interno que hay en el generador.</a:t>
            </a:r>
          </a:p>
          <a:p>
            <a:pPr marL="0" indent="0" algn="just">
              <a:buNone/>
            </a:pPr>
            <a:endParaRPr lang="es-MX" dirty="0"/>
          </a:p>
          <a:p>
            <a:pPr algn="just">
              <a:buFont typeface="Wingdings" panose="05000000000000000000" pitchFamily="2" charset="2"/>
              <a:buChar char="q"/>
            </a:pPr>
            <a:r>
              <a:rPr lang="es-MX" dirty="0"/>
              <a:t>Usa resistencias detectoras de temperatura para indicar que el generador opera a una temperatura que sobrepasa lo admisible.</a:t>
            </a:r>
          </a:p>
          <a:p>
            <a:pPr algn="just"/>
            <a:endParaRPr lang="es-PE" dirty="0"/>
          </a:p>
        </p:txBody>
      </p:sp>
    </p:spTree>
    <p:extLst>
      <p:ext uri="{BB962C8B-B14F-4D97-AF65-F5344CB8AC3E}">
        <p14:creationId xmlns:p14="http://schemas.microsoft.com/office/powerpoint/2010/main" val="2020700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Función 59:Proteccion de sobre voltaje.</a:t>
            </a:r>
            <a:endParaRPr lang="es-PE" b="1" dirty="0"/>
          </a:p>
        </p:txBody>
      </p:sp>
      <p:sp>
        <p:nvSpPr>
          <p:cNvPr id="3" name="Marcador de contenido 2"/>
          <p:cNvSpPr>
            <a:spLocks noGrp="1"/>
          </p:cNvSpPr>
          <p:nvPr>
            <p:ph idx="1"/>
          </p:nvPr>
        </p:nvSpPr>
        <p:spPr/>
        <p:txBody>
          <a:bodyPr>
            <a:normAutofit/>
          </a:bodyPr>
          <a:lstStyle/>
          <a:p>
            <a:pPr>
              <a:buFont typeface="Wingdings" panose="05000000000000000000" pitchFamily="2" charset="2"/>
              <a:buChar char="q"/>
            </a:pPr>
            <a:r>
              <a:rPr lang="es-PE" dirty="0"/>
              <a:t>Esta función busca proteger a los equipos conectados al generador ante voltajes encima de un valor máximo tolerable.</a:t>
            </a:r>
          </a:p>
          <a:p>
            <a:pPr>
              <a:buFont typeface="Wingdings" panose="05000000000000000000" pitchFamily="2" charset="2"/>
              <a:buChar char="q"/>
            </a:pPr>
            <a:r>
              <a:rPr lang="es-PE" dirty="0"/>
              <a:t>Causas:</a:t>
            </a:r>
          </a:p>
          <a:p>
            <a:pPr marL="0" indent="0">
              <a:buNone/>
            </a:pPr>
            <a:r>
              <a:rPr lang="es-PE" dirty="0"/>
              <a:t> -Mala operación del regulador de voltaje.</a:t>
            </a:r>
          </a:p>
          <a:p>
            <a:pPr marL="0" indent="0">
              <a:buNone/>
            </a:pPr>
            <a:r>
              <a:rPr lang="es-PE" dirty="0"/>
              <a:t> -Falla en el funcionamiento del AVR (Regulador controlado de voltaje)</a:t>
            </a:r>
          </a:p>
          <a:p>
            <a:pPr marL="0" indent="0">
              <a:buNone/>
            </a:pPr>
            <a:r>
              <a:rPr lang="es-PE" dirty="0"/>
              <a:t> -Separación del generador del sistema de potencia durante operación.</a:t>
            </a:r>
          </a:p>
        </p:txBody>
      </p:sp>
    </p:spTree>
    <p:extLst>
      <p:ext uri="{BB962C8B-B14F-4D97-AF65-F5344CB8AC3E}">
        <p14:creationId xmlns:p14="http://schemas.microsoft.com/office/powerpoint/2010/main" val="2683700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45127" y="0"/>
            <a:ext cx="10515600" cy="1325562"/>
          </a:xfrm>
        </p:spPr>
        <p:txBody>
          <a:bodyPr/>
          <a:lstStyle/>
          <a:p>
            <a:r>
              <a:rPr lang="es-MX" b="1" dirty="0"/>
              <a:t>Función 64G:Proteccion de desfase de neutro.</a:t>
            </a:r>
            <a:endParaRPr lang="es-PE" b="1" dirty="0"/>
          </a:p>
        </p:txBody>
      </p:sp>
      <p:sp>
        <p:nvSpPr>
          <p:cNvPr id="3" name="Marcador de contenido 2"/>
          <p:cNvSpPr>
            <a:spLocks noGrp="1"/>
          </p:cNvSpPr>
          <p:nvPr>
            <p:ph idx="1"/>
          </p:nvPr>
        </p:nvSpPr>
        <p:spPr>
          <a:xfrm>
            <a:off x="843403" y="1325562"/>
            <a:ext cx="10515600" cy="4351337"/>
          </a:xfrm>
        </p:spPr>
        <p:txBody>
          <a:bodyPr/>
          <a:lstStyle/>
          <a:p>
            <a:pPr algn="just">
              <a:buFont typeface="Wingdings" panose="05000000000000000000" pitchFamily="2" charset="2"/>
              <a:buChar char="q"/>
            </a:pPr>
            <a:r>
              <a:rPr lang="es-PE" dirty="0"/>
              <a:t>También llamado protección de tierra en el rotor. Busca actuar cuando hay falla a tierra en el campo del generador.</a:t>
            </a:r>
          </a:p>
          <a:p>
            <a:pPr algn="just">
              <a:buFont typeface="Wingdings" panose="05000000000000000000" pitchFamily="2" charset="2"/>
              <a:buChar char="q"/>
            </a:pPr>
            <a:r>
              <a:rPr lang="es-PE" dirty="0"/>
              <a:t>Esta corriente si no es detenida al no tener un medio donde disiparse el aislamiento del rotor es sometido a esfuerzos eléctricos adicionales que harán un desequilibrio en el flujo magnético del entrehierro y presencia de vibraciones.</a:t>
            </a:r>
          </a:p>
          <a:p>
            <a:pPr marL="0" indent="0" algn="just">
              <a:buNone/>
            </a:pPr>
            <a:endParaRPr lang="es-PE" dirty="0"/>
          </a:p>
          <a:p>
            <a:pPr marL="0" indent="0" algn="just">
              <a:buNone/>
            </a:pPr>
            <a:endParaRPr lang="es-PE" dirty="0"/>
          </a:p>
        </p:txBody>
      </p:sp>
      <p:pic>
        <p:nvPicPr>
          <p:cNvPr id="1028" name="Imagen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89365" y="3766146"/>
            <a:ext cx="2678416" cy="300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048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865058"/>
            <a:ext cx="9042946" cy="1024466"/>
          </a:xfrm>
        </p:spPr>
        <p:txBody>
          <a:bodyPr>
            <a:normAutofit fontScale="90000"/>
          </a:bodyPr>
          <a:lstStyle/>
          <a:p>
            <a:pPr algn="ctr"/>
            <a:r>
              <a:rPr lang="es-PE" sz="4000" b="1" dirty="0"/>
              <a:t>Función 64R:Protección de falla a tierra del rotor</a:t>
            </a:r>
          </a:p>
        </p:txBody>
      </p:sp>
      <p:sp>
        <p:nvSpPr>
          <p:cNvPr id="4" name="Subtítulo 2"/>
          <p:cNvSpPr>
            <a:spLocks noGrp="1"/>
          </p:cNvSpPr>
          <p:nvPr>
            <p:ph type="subTitle" idx="1"/>
          </p:nvPr>
        </p:nvSpPr>
        <p:spPr>
          <a:xfrm>
            <a:off x="1256430" y="2180470"/>
            <a:ext cx="10178485" cy="3763129"/>
          </a:xfrm>
        </p:spPr>
        <p:txBody>
          <a:bodyPr>
            <a:normAutofit/>
          </a:bodyPr>
          <a:lstStyle/>
          <a:p>
            <a:pPr algn="l"/>
            <a:r>
              <a:rPr lang="es-ES" dirty="0">
                <a:solidFill>
                  <a:schemeClr val="tx1"/>
                </a:solidFill>
              </a:rPr>
              <a:t>Esta función es para la </a:t>
            </a:r>
            <a:r>
              <a:rPr lang="es-ES" i="1" dirty="0">
                <a:solidFill>
                  <a:schemeClr val="tx1"/>
                </a:solidFill>
              </a:rPr>
              <a:t>Protección contra Fallas a Tierra en el Rotor</a:t>
            </a:r>
            <a:r>
              <a:rPr lang="es-ES" dirty="0">
                <a:solidFill>
                  <a:schemeClr val="tx1"/>
                </a:solidFill>
              </a:rPr>
              <a:t> que está contenido en el relé multifuncional REG 316.</a:t>
            </a:r>
            <a:r>
              <a:rPr lang="es-PE" dirty="0"/>
              <a:t> </a:t>
            </a:r>
            <a:r>
              <a:rPr lang="es-PE" dirty="0">
                <a:solidFill>
                  <a:schemeClr val="tx1"/>
                </a:solidFill>
              </a:rPr>
              <a:t>Está diseñado para detectar la puesta a tierra no intencional en el bobinado de campo de un generador o motor síncrono. </a:t>
            </a:r>
          </a:p>
          <a:p>
            <a:pPr algn="l"/>
            <a:endParaRPr lang="es-PE" dirty="0">
              <a:solidFill>
                <a:schemeClr val="tx1"/>
              </a:solidFill>
            </a:endParaRPr>
          </a:p>
          <a:p>
            <a:pPr algn="l"/>
            <a:r>
              <a:rPr lang="es-PE" b="1" dirty="0">
                <a:solidFill>
                  <a:schemeClr val="tx1"/>
                </a:solidFill>
              </a:rPr>
              <a:t>Características</a:t>
            </a:r>
          </a:p>
          <a:p>
            <a:pPr marL="285750" lvl="0" indent="-285750" algn="l">
              <a:buFont typeface="Arial" panose="020B0604020202020204" pitchFamily="34" charset="0"/>
              <a:buChar char="•"/>
            </a:pPr>
            <a:r>
              <a:rPr lang="es-ES" dirty="0">
                <a:solidFill>
                  <a:schemeClr val="tx1"/>
                </a:solidFill>
              </a:rPr>
              <a:t>Supervisión continua del nivel de aislamiento y cálculo de la resistencia de puesta a tierra.</a:t>
            </a:r>
            <a:endParaRPr lang="es-PE" dirty="0">
              <a:solidFill>
                <a:schemeClr val="tx1"/>
              </a:solidFill>
            </a:endParaRPr>
          </a:p>
          <a:p>
            <a:pPr marL="285750" lvl="0" indent="-285750" algn="l">
              <a:buFont typeface="Arial" panose="020B0604020202020204" pitchFamily="34" charset="0"/>
              <a:buChar char="•"/>
            </a:pPr>
            <a:r>
              <a:rPr lang="es-ES" dirty="0">
                <a:solidFill>
                  <a:schemeClr val="tx1"/>
                </a:solidFill>
              </a:rPr>
              <a:t>Los valores de alarma y disparo son entradas, medidas y visualizadas en [</a:t>
            </a:r>
            <a:r>
              <a:rPr lang="es-ES" dirty="0" err="1">
                <a:solidFill>
                  <a:schemeClr val="tx1"/>
                </a:solidFill>
              </a:rPr>
              <a:t>kΩ</a:t>
            </a:r>
            <a:r>
              <a:rPr lang="es-ES" dirty="0">
                <a:solidFill>
                  <a:schemeClr val="tx1"/>
                </a:solidFill>
              </a:rPr>
              <a:t>].</a:t>
            </a:r>
            <a:endParaRPr lang="es-PE" dirty="0">
              <a:solidFill>
                <a:schemeClr val="tx1"/>
              </a:solidFill>
            </a:endParaRPr>
          </a:p>
        </p:txBody>
      </p:sp>
    </p:spTree>
    <p:extLst>
      <p:ext uri="{BB962C8B-B14F-4D97-AF65-F5344CB8AC3E}">
        <p14:creationId xmlns:p14="http://schemas.microsoft.com/office/powerpoint/2010/main" val="548474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038008" y="560258"/>
            <a:ext cx="8046021" cy="1024466"/>
          </a:xfrm>
        </p:spPr>
        <p:txBody>
          <a:bodyPr>
            <a:normAutofit fontScale="90000"/>
          </a:bodyPr>
          <a:lstStyle/>
          <a:p>
            <a:pPr algn="ctr"/>
            <a:r>
              <a:rPr lang="es-PE" sz="3600" b="1" dirty="0"/>
              <a:t>Función 64R:Protección de falla a tierra del rotor</a:t>
            </a:r>
          </a:p>
        </p:txBody>
      </p:sp>
      <p:sp>
        <p:nvSpPr>
          <p:cNvPr id="4" name="Subtítulo 2"/>
          <p:cNvSpPr>
            <a:spLocks noGrp="1"/>
          </p:cNvSpPr>
          <p:nvPr>
            <p:ph type="subTitle" idx="1"/>
          </p:nvPr>
        </p:nvSpPr>
        <p:spPr>
          <a:xfrm>
            <a:off x="2038008" y="1817331"/>
            <a:ext cx="8325106" cy="3763129"/>
          </a:xfrm>
        </p:spPr>
        <p:txBody>
          <a:bodyPr>
            <a:normAutofit/>
          </a:bodyPr>
          <a:lstStyle/>
          <a:p>
            <a:pPr algn="l"/>
            <a:r>
              <a:rPr lang="es-ES" dirty="0"/>
              <a:t>Existen métodos que se pueden emplear para detectar  fallas a tierra en el rotor</a:t>
            </a:r>
          </a:p>
          <a:p>
            <a:pPr marL="342900" indent="-342900" algn="l">
              <a:buFont typeface="Wingdings" panose="05000000000000000000" pitchFamily="2" charset="2"/>
              <a:buChar char="q"/>
            </a:pPr>
            <a:r>
              <a:rPr lang="es-ES" b="1" dirty="0"/>
              <a:t>Detección de diferencia de tensión  DC entre el devanado y tierra.               </a:t>
            </a:r>
          </a:p>
          <a:p>
            <a:pPr marL="342900" indent="-342900" algn="l">
              <a:buFont typeface="Wingdings" panose="05000000000000000000" pitchFamily="2" charset="2"/>
              <a:buChar char="q"/>
            </a:pPr>
            <a:r>
              <a:rPr lang="es-ES" b="1" dirty="0"/>
              <a:t>Detección por método de potenciómetro</a:t>
            </a:r>
          </a:p>
          <a:p>
            <a:pPr algn="l"/>
            <a:r>
              <a:rPr lang="es-ES" b="1" dirty="0"/>
              <a:t>   </a:t>
            </a:r>
          </a:p>
          <a:p>
            <a:pPr algn="l"/>
            <a:endParaRPr lang="es-PE" dirty="0">
              <a:solidFill>
                <a:schemeClr val="tx1"/>
              </a:solidFill>
            </a:endParaRPr>
          </a:p>
        </p:txBody>
      </p:sp>
      <p:pic>
        <p:nvPicPr>
          <p:cNvPr id="3" name="Imagen 2"/>
          <p:cNvPicPr>
            <a:picLocks noChangeAspect="1"/>
          </p:cNvPicPr>
          <p:nvPr/>
        </p:nvPicPr>
        <p:blipFill rotWithShape="1">
          <a:blip r:embed="rId2"/>
          <a:srcRect l="23778" t="55141" r="49017" b="16835"/>
          <a:stretch/>
        </p:blipFill>
        <p:spPr>
          <a:xfrm>
            <a:off x="6257326" y="4256219"/>
            <a:ext cx="3412196" cy="1976230"/>
          </a:xfrm>
          <a:prstGeom prst="rect">
            <a:avLst/>
          </a:prstGeom>
        </p:spPr>
      </p:pic>
      <p:pic>
        <p:nvPicPr>
          <p:cNvPr id="5" name="Imagen 4"/>
          <p:cNvPicPr>
            <a:picLocks noChangeAspect="1"/>
          </p:cNvPicPr>
          <p:nvPr/>
        </p:nvPicPr>
        <p:blipFill rotWithShape="1">
          <a:blip r:embed="rId3"/>
          <a:srcRect l="22191" t="43448" r="49018" b="21472"/>
          <a:stretch/>
        </p:blipFill>
        <p:spPr>
          <a:xfrm>
            <a:off x="2258054" y="4069833"/>
            <a:ext cx="3429001" cy="2349001"/>
          </a:xfrm>
          <a:prstGeom prst="rect">
            <a:avLst/>
          </a:prstGeom>
        </p:spPr>
      </p:pic>
    </p:spTree>
    <p:extLst>
      <p:ext uri="{BB962C8B-B14F-4D97-AF65-F5344CB8AC3E}">
        <p14:creationId xmlns:p14="http://schemas.microsoft.com/office/powerpoint/2010/main" val="4144840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966670" y="678426"/>
            <a:ext cx="8690772" cy="1408918"/>
          </a:xfrm>
        </p:spPr>
        <p:txBody>
          <a:bodyPr/>
          <a:lstStyle/>
          <a:p>
            <a:pPr algn="ctr"/>
            <a:r>
              <a:rPr lang="es-PE" sz="3600" b="1" dirty="0"/>
              <a:t>Función 64B:Protección de falla a tierra del lado a neutro del generador</a:t>
            </a:r>
          </a:p>
        </p:txBody>
      </p:sp>
      <p:sp>
        <p:nvSpPr>
          <p:cNvPr id="3" name="Subtítulo 2"/>
          <p:cNvSpPr>
            <a:spLocks noGrp="1"/>
          </p:cNvSpPr>
          <p:nvPr>
            <p:ph type="subTitle" idx="1"/>
          </p:nvPr>
        </p:nvSpPr>
        <p:spPr>
          <a:xfrm>
            <a:off x="2342921" y="2561246"/>
            <a:ext cx="7938270" cy="3638440"/>
          </a:xfrm>
        </p:spPr>
        <p:txBody>
          <a:bodyPr>
            <a:normAutofit fontScale="92500"/>
          </a:bodyPr>
          <a:lstStyle/>
          <a:p>
            <a:pPr algn="l"/>
            <a:r>
              <a:rPr lang="es-ES" dirty="0">
                <a:solidFill>
                  <a:schemeClr val="tx1"/>
                </a:solidFill>
              </a:rPr>
              <a:t>Se denomina así a la </a:t>
            </a:r>
            <a:r>
              <a:rPr lang="es-ES" i="1" dirty="0">
                <a:solidFill>
                  <a:schemeClr val="tx1"/>
                </a:solidFill>
              </a:rPr>
              <a:t>Protección contra Falla a Tierra en la Barra del Neutro </a:t>
            </a:r>
            <a:r>
              <a:rPr lang="es-ES" dirty="0">
                <a:solidFill>
                  <a:schemeClr val="tx1"/>
                </a:solidFill>
              </a:rPr>
              <a:t>que está contenido en el relé multifuncional REG 316.</a:t>
            </a:r>
          </a:p>
          <a:p>
            <a:pPr algn="l"/>
            <a:r>
              <a:rPr lang="es-ES" dirty="0">
                <a:solidFill>
                  <a:schemeClr val="tx1"/>
                </a:solidFill>
              </a:rPr>
              <a:t>Su misión principal es dar una alarma cuando exista una falla a tierra entre el generador y el lado de baja tensión del transformador.</a:t>
            </a:r>
            <a:endParaRPr lang="es-PE" dirty="0">
              <a:solidFill>
                <a:schemeClr val="tx1"/>
              </a:solidFill>
            </a:endParaRPr>
          </a:p>
          <a:p>
            <a:pPr algn="l"/>
            <a:r>
              <a:rPr lang="es-ES" dirty="0">
                <a:solidFill>
                  <a:schemeClr val="tx1"/>
                </a:solidFill>
              </a:rPr>
              <a:t>Es la protección principal de falla a tierra cuando el interruptor de máquina 52G se encuentra abierto.</a:t>
            </a:r>
            <a:endParaRPr lang="es-PE" dirty="0">
              <a:solidFill>
                <a:schemeClr val="tx1"/>
              </a:solidFill>
            </a:endParaRPr>
          </a:p>
          <a:p>
            <a:pPr algn="l"/>
            <a:r>
              <a:rPr lang="es-ES" b="1" dirty="0">
                <a:solidFill>
                  <a:schemeClr val="tx1"/>
                </a:solidFill>
              </a:rPr>
              <a:t>Características.</a:t>
            </a:r>
            <a:endParaRPr lang="es-PE" b="1" dirty="0">
              <a:solidFill>
                <a:schemeClr val="tx1"/>
              </a:solidFill>
            </a:endParaRPr>
          </a:p>
          <a:p>
            <a:pPr marL="285750" indent="-285750" algn="l">
              <a:buFont typeface="Arial" panose="020B0604020202020204" pitchFamily="34" charset="0"/>
              <a:buChar char="•"/>
            </a:pPr>
            <a:r>
              <a:rPr lang="es-ES" dirty="0">
                <a:solidFill>
                  <a:schemeClr val="tx1"/>
                </a:solidFill>
              </a:rPr>
              <a:t>Su característica principal es la medición monofásica o trifásica con detección del más alto o el más bajo voltaje de fase respectivo</a:t>
            </a:r>
            <a:r>
              <a:rPr lang="es-ES" dirty="0"/>
              <a:t>.</a:t>
            </a:r>
            <a:endParaRPr lang="es-PE" dirty="0"/>
          </a:p>
        </p:txBody>
      </p:sp>
    </p:spTree>
    <p:extLst>
      <p:ext uri="{BB962C8B-B14F-4D97-AF65-F5344CB8AC3E}">
        <p14:creationId xmlns:p14="http://schemas.microsoft.com/office/powerpoint/2010/main" val="2447934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105072" y="1268360"/>
            <a:ext cx="8405612" cy="542505"/>
          </a:xfrm>
        </p:spPr>
        <p:txBody>
          <a:bodyPr>
            <a:normAutofit fontScale="90000"/>
          </a:bodyPr>
          <a:lstStyle/>
          <a:p>
            <a:pPr algn="ctr"/>
            <a:r>
              <a:rPr lang="es-PE" sz="3600" b="1" dirty="0"/>
              <a:t>Función 64C:Protección de sobre corriente del eje</a:t>
            </a:r>
          </a:p>
        </p:txBody>
      </p:sp>
      <p:sp>
        <p:nvSpPr>
          <p:cNvPr id="3" name="Subtítulo 2"/>
          <p:cNvSpPr>
            <a:spLocks noGrp="1"/>
          </p:cNvSpPr>
          <p:nvPr>
            <p:ph type="subTitle" idx="1"/>
          </p:nvPr>
        </p:nvSpPr>
        <p:spPr>
          <a:xfrm>
            <a:off x="1477570" y="2616664"/>
            <a:ext cx="9475565" cy="3331852"/>
          </a:xfrm>
        </p:spPr>
        <p:txBody>
          <a:bodyPr>
            <a:normAutofit fontScale="92500" lnSpcReduction="10000"/>
          </a:bodyPr>
          <a:lstStyle/>
          <a:p>
            <a:pPr algn="just"/>
            <a:r>
              <a:rPr lang="es-ES" dirty="0">
                <a:solidFill>
                  <a:schemeClr val="tx1"/>
                </a:solidFill>
              </a:rPr>
              <a:t>Se denomina así a la </a:t>
            </a:r>
            <a:r>
              <a:rPr lang="es-ES" i="1" dirty="0">
                <a:solidFill>
                  <a:schemeClr val="tx1"/>
                </a:solidFill>
              </a:rPr>
              <a:t>Protección contra Falla a Tierra de los cojinetes  </a:t>
            </a:r>
            <a:r>
              <a:rPr lang="es-ES" dirty="0">
                <a:solidFill>
                  <a:schemeClr val="tx1"/>
                </a:solidFill>
              </a:rPr>
              <a:t>que está contenido en el relé multifuncional REG 316.</a:t>
            </a:r>
            <a:endParaRPr lang="es-PE" dirty="0">
              <a:solidFill>
                <a:schemeClr val="tx1"/>
              </a:solidFill>
            </a:endParaRPr>
          </a:p>
          <a:p>
            <a:pPr algn="just"/>
            <a:r>
              <a:rPr lang="es-ES" dirty="0">
                <a:solidFill>
                  <a:schemeClr val="tx1"/>
                </a:solidFill>
              </a:rPr>
              <a:t>La circulación de corrientes en el eje de la máquina es un problema ligado al campo magnético que crea el rotor del alternador. En condiciones de funcionamiento ideales, este campo magnético es radial, y no induce fuerzas electromotrices sobre el eje</a:t>
            </a:r>
            <a:r>
              <a:rPr lang="es-ES" dirty="0"/>
              <a:t>.</a:t>
            </a:r>
            <a:r>
              <a:rPr lang="es-ES" dirty="0">
                <a:solidFill>
                  <a:schemeClr val="tx1"/>
                </a:solidFill>
              </a:rPr>
              <a:t> </a:t>
            </a:r>
          </a:p>
          <a:p>
            <a:pPr algn="just"/>
            <a:r>
              <a:rPr lang="es-ES" dirty="0">
                <a:solidFill>
                  <a:schemeClr val="tx1"/>
                </a:solidFill>
              </a:rPr>
              <a:t>Esta protección debe suministrarse en todos los generadores cuyo tamaño o importancia lo ameriten. Por lo general la protección sólo hace sonar una alarma, o en casos extremos, de centrales automatizadas puede provocar disparos de la unidad.</a:t>
            </a:r>
            <a:endParaRPr lang="es-PE" dirty="0">
              <a:solidFill>
                <a:schemeClr val="tx1"/>
              </a:solidFill>
            </a:endParaRPr>
          </a:p>
          <a:p>
            <a:pPr algn="l"/>
            <a:endParaRPr lang="es-PE" dirty="0"/>
          </a:p>
        </p:txBody>
      </p:sp>
    </p:spTree>
    <p:extLst>
      <p:ext uri="{BB962C8B-B14F-4D97-AF65-F5344CB8AC3E}">
        <p14:creationId xmlns:p14="http://schemas.microsoft.com/office/powerpoint/2010/main" val="1036691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865058"/>
            <a:ext cx="7766936" cy="1024466"/>
          </a:xfrm>
        </p:spPr>
        <p:txBody>
          <a:bodyPr>
            <a:normAutofit fontScale="90000"/>
          </a:bodyPr>
          <a:lstStyle/>
          <a:p>
            <a:pPr algn="ctr"/>
            <a:r>
              <a:rPr lang="es-PE" sz="3600" dirty="0"/>
              <a:t>Función 81G:Protección de Sobre baja frecuencia</a:t>
            </a:r>
          </a:p>
        </p:txBody>
      </p:sp>
      <p:sp>
        <p:nvSpPr>
          <p:cNvPr id="3" name="Subtítulo 2"/>
          <p:cNvSpPr>
            <a:spLocks noGrp="1"/>
          </p:cNvSpPr>
          <p:nvPr>
            <p:ph type="subTitle" idx="1"/>
          </p:nvPr>
        </p:nvSpPr>
        <p:spPr>
          <a:xfrm>
            <a:off x="1507067" y="1889524"/>
            <a:ext cx="7312468" cy="3862347"/>
          </a:xfrm>
        </p:spPr>
        <p:txBody>
          <a:bodyPr>
            <a:normAutofit lnSpcReduction="10000"/>
          </a:bodyPr>
          <a:lstStyle/>
          <a:p>
            <a:pPr algn="just"/>
            <a:r>
              <a:rPr lang="es-ES" dirty="0">
                <a:solidFill>
                  <a:schemeClr val="tx1"/>
                </a:solidFill>
              </a:rPr>
              <a:t>Se denomina así a la </a:t>
            </a:r>
            <a:r>
              <a:rPr lang="es-ES" i="1" dirty="0">
                <a:solidFill>
                  <a:schemeClr val="tx1"/>
                </a:solidFill>
              </a:rPr>
              <a:t>Protección contra Frecuencia Anormal </a:t>
            </a:r>
            <a:r>
              <a:rPr lang="es-ES" dirty="0">
                <a:solidFill>
                  <a:schemeClr val="tx1"/>
                </a:solidFill>
              </a:rPr>
              <a:t>que está contenido en el relé multifuncional REG 316.</a:t>
            </a:r>
            <a:endParaRPr lang="es-ES" altLang="es-PE" dirty="0">
              <a:solidFill>
                <a:schemeClr val="tx1"/>
              </a:solidFill>
            </a:endParaRPr>
          </a:p>
          <a:p>
            <a:pPr algn="just"/>
            <a:r>
              <a:rPr lang="es-ES" altLang="es-PE" dirty="0">
                <a:solidFill>
                  <a:schemeClr val="tx1"/>
                </a:solidFill>
              </a:rPr>
              <a:t>La frecuencia, es una de las magnitudes que logra definir la calidad del servicio y que debe mantenerse estable y dentro de sus límites cuando la unidad está en línea o trabajando en vacío.</a:t>
            </a:r>
          </a:p>
          <a:p>
            <a:pPr algn="just"/>
            <a:r>
              <a:rPr lang="es-ES" altLang="es-PE" dirty="0">
                <a:solidFill>
                  <a:schemeClr val="tx1"/>
                </a:solidFill>
              </a:rPr>
              <a:t>Por medio de esta protección se puede realizar el rechazo de una carga en situaciones en que se rebasa la potencia en el sistema y la frecuencia disminuye. El retardo de tiempo permite que el sistema se recupere con el rechazo de carga. </a:t>
            </a:r>
          </a:p>
          <a:p>
            <a:endParaRPr lang="es-PE" dirty="0"/>
          </a:p>
        </p:txBody>
      </p:sp>
    </p:spTree>
    <p:extLst>
      <p:ext uri="{BB962C8B-B14F-4D97-AF65-F5344CB8AC3E}">
        <p14:creationId xmlns:p14="http://schemas.microsoft.com/office/powerpoint/2010/main" val="3557345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185047" y="825908"/>
            <a:ext cx="7766936" cy="542505"/>
          </a:xfrm>
        </p:spPr>
        <p:txBody>
          <a:bodyPr>
            <a:normAutofit fontScale="90000"/>
          </a:bodyPr>
          <a:lstStyle/>
          <a:p>
            <a:pPr algn="ctr"/>
            <a:r>
              <a:rPr lang="es-PE" sz="3600" b="1" dirty="0"/>
              <a:t>Función 59/81:Protección de sobrexcitación</a:t>
            </a:r>
          </a:p>
        </p:txBody>
      </p:sp>
      <p:sp>
        <p:nvSpPr>
          <p:cNvPr id="3" name="Subtítulo 2"/>
          <p:cNvSpPr>
            <a:spLocks noGrp="1"/>
          </p:cNvSpPr>
          <p:nvPr>
            <p:ph type="subTitle" idx="1"/>
          </p:nvPr>
        </p:nvSpPr>
        <p:spPr>
          <a:xfrm>
            <a:off x="1782369" y="2017343"/>
            <a:ext cx="9003617" cy="4039328"/>
          </a:xfrm>
        </p:spPr>
        <p:txBody>
          <a:bodyPr>
            <a:normAutofit/>
          </a:bodyPr>
          <a:lstStyle/>
          <a:p>
            <a:pPr algn="l"/>
            <a:r>
              <a:rPr lang="es-ES" dirty="0">
                <a:solidFill>
                  <a:schemeClr val="tx1"/>
                </a:solidFill>
              </a:rPr>
              <a:t>La función 59/81 es otra de las funciones que se encuentran en el relé multifuncional REG 316 que se refiere a la </a:t>
            </a:r>
            <a:r>
              <a:rPr lang="es-ES" i="1" dirty="0">
                <a:solidFill>
                  <a:schemeClr val="tx1"/>
                </a:solidFill>
              </a:rPr>
              <a:t>Protección de Sobreexcitación y Sobretensión</a:t>
            </a:r>
            <a:r>
              <a:rPr lang="es-ES" dirty="0">
                <a:solidFill>
                  <a:schemeClr val="tx1"/>
                </a:solidFill>
              </a:rPr>
              <a:t>.</a:t>
            </a:r>
          </a:p>
          <a:p>
            <a:pPr algn="l"/>
            <a:r>
              <a:rPr lang="es-ES" dirty="0">
                <a:solidFill>
                  <a:schemeClr val="tx1"/>
                </a:solidFill>
              </a:rPr>
              <a:t>La misma que protege al generador de un excesivo flujo magnético que podría causar daños a los núcleos de hierro que conforman a la unidad. Para su protección, no mide el flujo directamente, sino que lo calcula por medio de la relación (V/Hz).</a:t>
            </a:r>
            <a:endParaRPr lang="es-PE" dirty="0">
              <a:solidFill>
                <a:schemeClr val="tx1"/>
              </a:solidFill>
            </a:endParaRPr>
          </a:p>
          <a:p>
            <a:pPr algn="l"/>
            <a:r>
              <a:rPr lang="es-PE" b="1" dirty="0">
                <a:solidFill>
                  <a:schemeClr val="tx1"/>
                </a:solidFill>
              </a:rPr>
              <a:t>Características</a:t>
            </a:r>
          </a:p>
          <a:p>
            <a:pPr lvl="0" algn="l"/>
            <a:r>
              <a:rPr lang="es-ES" dirty="0">
                <a:solidFill>
                  <a:schemeClr val="tx1"/>
                </a:solidFill>
              </a:rPr>
              <a:t>Medición de V/Hz.</a:t>
            </a:r>
            <a:endParaRPr lang="es-PE" dirty="0">
              <a:solidFill>
                <a:schemeClr val="tx1"/>
              </a:solidFill>
            </a:endParaRPr>
          </a:p>
          <a:p>
            <a:pPr lvl="0" algn="l"/>
            <a:r>
              <a:rPr lang="es-ES" dirty="0">
                <a:solidFill>
                  <a:schemeClr val="tx1"/>
                </a:solidFill>
              </a:rPr>
              <a:t>Bloqueo de tensión mínima.</a:t>
            </a:r>
            <a:endParaRPr lang="es-PE" dirty="0">
              <a:solidFill>
                <a:schemeClr val="tx1"/>
              </a:solidFill>
            </a:endParaRPr>
          </a:p>
          <a:p>
            <a:endParaRPr lang="es-PE" dirty="0"/>
          </a:p>
        </p:txBody>
      </p:sp>
    </p:spTree>
    <p:extLst>
      <p:ext uri="{BB962C8B-B14F-4D97-AF65-F5344CB8AC3E}">
        <p14:creationId xmlns:p14="http://schemas.microsoft.com/office/powerpoint/2010/main" val="2540234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386348" y="162233"/>
            <a:ext cx="9389807" cy="1727292"/>
          </a:xfrm>
        </p:spPr>
        <p:txBody>
          <a:bodyPr>
            <a:normAutofit/>
          </a:bodyPr>
          <a:lstStyle/>
          <a:p>
            <a:pPr algn="ctr"/>
            <a:r>
              <a:rPr lang="es-PE" sz="3600" b="1" dirty="0"/>
              <a:t>Función 52BF:Protección de Falla del Interruptor </a:t>
            </a:r>
            <a:br>
              <a:rPr lang="es-PE" sz="3600" b="1" dirty="0">
                <a:effectLst>
                  <a:outerShdw blurRad="38100" dist="38100" dir="2700000" algn="tl">
                    <a:srgbClr val="000000">
                      <a:alpha val="43137"/>
                    </a:srgbClr>
                  </a:outerShdw>
                </a:effectLst>
              </a:rPr>
            </a:br>
            <a:endParaRPr lang="es-PE" sz="3600" b="1" dirty="0">
              <a:effectLst>
                <a:outerShdw blurRad="38100" dist="38100" dir="2700000" algn="tl">
                  <a:srgbClr val="000000">
                    <a:alpha val="43137"/>
                  </a:srgbClr>
                </a:outerShdw>
              </a:effectLst>
            </a:endParaRPr>
          </a:p>
        </p:txBody>
      </p:sp>
      <p:sp>
        <p:nvSpPr>
          <p:cNvPr id="3" name="Subtítulo 2"/>
          <p:cNvSpPr>
            <a:spLocks noGrp="1"/>
          </p:cNvSpPr>
          <p:nvPr>
            <p:ph type="subTitle" idx="1"/>
          </p:nvPr>
        </p:nvSpPr>
        <p:spPr>
          <a:xfrm>
            <a:off x="2197783" y="1997679"/>
            <a:ext cx="7766936" cy="4334295"/>
          </a:xfrm>
        </p:spPr>
        <p:txBody>
          <a:bodyPr>
            <a:normAutofit/>
          </a:bodyPr>
          <a:lstStyle/>
          <a:p>
            <a:pPr algn="l"/>
            <a:r>
              <a:rPr lang="es-ES" dirty="0">
                <a:solidFill>
                  <a:schemeClr val="tx1"/>
                </a:solidFill>
              </a:rPr>
              <a:t>El relé multifuncional REG 316 tiene entre sus funciones a la </a:t>
            </a:r>
            <a:r>
              <a:rPr lang="es-ES" i="1" dirty="0">
                <a:solidFill>
                  <a:schemeClr val="tx1"/>
                </a:solidFill>
              </a:rPr>
              <a:t>Protección de Falla del Interruptor</a:t>
            </a:r>
            <a:r>
              <a:rPr lang="es-ES" dirty="0">
                <a:solidFill>
                  <a:schemeClr val="tx1"/>
                </a:solidFill>
              </a:rPr>
              <a:t> </a:t>
            </a:r>
          </a:p>
          <a:p>
            <a:pPr algn="l"/>
            <a:r>
              <a:rPr lang="es-ES" b="1" dirty="0">
                <a:solidFill>
                  <a:schemeClr val="tx1"/>
                </a:solidFill>
              </a:rPr>
              <a:t>Características:</a:t>
            </a:r>
            <a:endParaRPr lang="es-PE" b="1" dirty="0">
              <a:solidFill>
                <a:schemeClr val="tx1"/>
              </a:solidFill>
            </a:endParaRPr>
          </a:p>
          <a:p>
            <a:pPr marL="285750" lvl="0" indent="-285750" algn="l">
              <a:buFont typeface="Arial" panose="020B0604020202020204" pitchFamily="34" charset="0"/>
              <a:buChar char="•"/>
            </a:pPr>
            <a:r>
              <a:rPr lang="es-ES" dirty="0">
                <a:solidFill>
                  <a:schemeClr val="tx1"/>
                </a:solidFill>
              </a:rPr>
              <a:t>Reconocimiento individual de corrientes de fase.</a:t>
            </a:r>
            <a:endParaRPr lang="es-PE" dirty="0">
              <a:solidFill>
                <a:schemeClr val="tx1"/>
              </a:solidFill>
            </a:endParaRPr>
          </a:p>
          <a:p>
            <a:pPr marL="285750" lvl="0" indent="-285750" algn="l">
              <a:buFont typeface="Arial" panose="020B0604020202020204" pitchFamily="34" charset="0"/>
              <a:buChar char="•"/>
            </a:pPr>
            <a:r>
              <a:rPr lang="es-ES" dirty="0">
                <a:solidFill>
                  <a:schemeClr val="tx1"/>
                </a:solidFill>
              </a:rPr>
              <a:t>Operación mono o trifásica.</a:t>
            </a:r>
            <a:endParaRPr lang="es-PE" dirty="0">
              <a:solidFill>
                <a:schemeClr val="tx1"/>
              </a:solidFill>
            </a:endParaRPr>
          </a:p>
          <a:p>
            <a:pPr marL="285750" lvl="0" indent="-285750" algn="l">
              <a:buFont typeface="Arial" panose="020B0604020202020204" pitchFamily="34" charset="0"/>
              <a:buChar char="•"/>
            </a:pPr>
            <a:r>
              <a:rPr lang="es-ES" dirty="0">
                <a:solidFill>
                  <a:schemeClr val="tx1"/>
                </a:solidFill>
              </a:rPr>
              <a:t>Entrada extrema de bloqueo.</a:t>
            </a:r>
            <a:endParaRPr lang="es-PE" dirty="0">
              <a:solidFill>
                <a:schemeClr val="tx1"/>
              </a:solidFill>
            </a:endParaRPr>
          </a:p>
          <a:p>
            <a:pPr marL="285750" lvl="0" indent="-285750" algn="l">
              <a:buFont typeface="Arial" panose="020B0604020202020204" pitchFamily="34" charset="0"/>
              <a:buChar char="•"/>
            </a:pPr>
            <a:r>
              <a:rPr lang="es-ES" dirty="0">
                <a:solidFill>
                  <a:schemeClr val="tx1"/>
                </a:solidFill>
              </a:rPr>
              <a:t>Dos pasos independientes de tiempo.</a:t>
            </a:r>
            <a:endParaRPr lang="es-PE" dirty="0">
              <a:solidFill>
                <a:schemeClr val="tx1"/>
              </a:solidFill>
            </a:endParaRPr>
          </a:p>
          <a:p>
            <a:pPr marL="285750" lvl="0" indent="-285750" algn="l">
              <a:buFont typeface="Arial" panose="020B0604020202020204" pitchFamily="34" charset="0"/>
              <a:buChar char="•"/>
            </a:pPr>
            <a:r>
              <a:rPr lang="es-ES" dirty="0">
                <a:solidFill>
                  <a:schemeClr val="tx1"/>
                </a:solidFill>
              </a:rPr>
              <a:t>Disparo remoto ajustable simultáneamente con el segundo disparo o el disparo de respaldo.</a:t>
            </a:r>
            <a:endParaRPr lang="es-PE" dirty="0">
              <a:solidFill>
                <a:schemeClr val="tx1"/>
              </a:solidFill>
            </a:endParaRPr>
          </a:p>
          <a:p>
            <a:pPr marL="285750" lvl="0" indent="-285750" algn="l">
              <a:buFont typeface="Arial" panose="020B0604020202020204" pitchFamily="34" charset="0"/>
              <a:buChar char="•"/>
            </a:pPr>
            <a:r>
              <a:rPr lang="es-ES" dirty="0">
                <a:solidFill>
                  <a:schemeClr val="tx1"/>
                </a:solidFill>
              </a:rPr>
              <a:t>Posibilidad de activación/desactivación de cada disparo.</a:t>
            </a:r>
            <a:endParaRPr lang="es-PE" dirty="0">
              <a:solidFill>
                <a:schemeClr val="tx1"/>
              </a:solidFill>
            </a:endParaRPr>
          </a:p>
        </p:txBody>
      </p:sp>
    </p:spTree>
    <p:extLst>
      <p:ext uri="{BB962C8B-B14F-4D97-AF65-F5344CB8AC3E}">
        <p14:creationId xmlns:p14="http://schemas.microsoft.com/office/powerpoint/2010/main" val="1715148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820472" y="2428567"/>
            <a:ext cx="4867192" cy="1355275"/>
          </a:xfrm>
        </p:spPr>
        <p:txBody>
          <a:bodyPr rtlCol="0">
            <a:noAutofit/>
          </a:bodyPr>
          <a:lstStyle/>
          <a:p>
            <a:pPr>
              <a:spcBef>
                <a:spcPts val="0"/>
              </a:spcBef>
              <a:defRPr/>
            </a:pPr>
            <a:r>
              <a:rPr lang="es-PE" sz="4000" b="1" dirty="0"/>
              <a:t>AJUSTE DE LAS</a:t>
            </a:r>
            <a:br>
              <a:rPr lang="es-PE" sz="4000" b="1" dirty="0"/>
            </a:br>
            <a:r>
              <a:rPr lang="es-PE" sz="4000" b="1" dirty="0"/>
              <a:t>FUNCIONES DEL RELE</a:t>
            </a:r>
            <a:endParaRPr sz="4000" b="1" dirty="0"/>
          </a:p>
        </p:txBody>
      </p:sp>
      <p:sp>
        <p:nvSpPr>
          <p:cNvPr id="7" name="Oval 3"/>
          <p:cNvSpPr/>
          <p:nvPr/>
        </p:nvSpPr>
        <p:spPr>
          <a:xfrm>
            <a:off x="2769437" y="2000499"/>
            <a:ext cx="2087563" cy="2057400"/>
          </a:xfrm>
          <a:prstGeom prst="ellipse">
            <a:avLst/>
          </a:prstGeom>
          <a:solidFill>
            <a:srgbClr val="008080"/>
          </a:soli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a:solidFill>
                  <a:prstClr val="white"/>
                </a:solidFill>
              </a:rPr>
              <a:t>             </a:t>
            </a:r>
          </a:p>
        </p:txBody>
      </p:sp>
      <p:sp>
        <p:nvSpPr>
          <p:cNvPr id="6" name="TextBox 5"/>
          <p:cNvSpPr txBox="1"/>
          <p:nvPr/>
        </p:nvSpPr>
        <p:spPr>
          <a:xfrm>
            <a:off x="3129143" y="1674982"/>
            <a:ext cx="1219200" cy="2708434"/>
          </a:xfrm>
          <a:prstGeom prst="rect">
            <a:avLst/>
          </a:prstGeom>
          <a:noFill/>
        </p:spPr>
        <p:txBody>
          <a:bodyPr>
            <a:spAutoFit/>
          </a:bodyPr>
          <a:lstStyle/>
          <a:p>
            <a:pPr>
              <a:defRPr/>
            </a:pPr>
            <a:r>
              <a:rPr lang="es-ES" sz="17000" b="1" dirty="0">
                <a:solidFill>
                  <a:schemeClr val="tx1">
                    <a:lumMod val="25000"/>
                    <a:lumOff val="75000"/>
                    <a:alpha val="40000"/>
                  </a:schemeClr>
                </a:solidFill>
              </a:rPr>
              <a:t>2</a:t>
            </a:r>
          </a:p>
        </p:txBody>
      </p:sp>
      <p:sp>
        <p:nvSpPr>
          <p:cNvPr id="10" name="Oval 18"/>
          <p:cNvSpPr/>
          <p:nvPr/>
        </p:nvSpPr>
        <p:spPr>
          <a:xfrm>
            <a:off x="3021483" y="196301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       </a:t>
            </a:r>
          </a:p>
        </p:txBody>
      </p:sp>
    </p:spTree>
    <p:extLst>
      <p:ext uri="{BB962C8B-B14F-4D97-AF65-F5344CB8AC3E}">
        <p14:creationId xmlns:p14="http://schemas.microsoft.com/office/powerpoint/2010/main" val="394245242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err="1"/>
              <a:t>Funcion</a:t>
            </a:r>
            <a:r>
              <a:rPr lang="es-MX" b="1" dirty="0"/>
              <a:t> 46: Protección de secuencia negativa.</a:t>
            </a:r>
            <a:endParaRPr lang="es-PE" b="1" dirty="0"/>
          </a:p>
        </p:txBody>
      </p:sp>
      <mc:AlternateContent xmlns:mc="http://schemas.openxmlformats.org/markup-compatibility/2006">
        <mc:Choice xmlns:a14="http://schemas.microsoft.com/office/drawing/2010/main" Requires="a14">
          <p:sp>
            <p:nvSpPr>
              <p:cNvPr id="3" name="Marcador de contenido 2"/>
              <p:cNvSpPr>
                <a:spLocks noGrp="1"/>
              </p:cNvSpPr>
              <p:nvPr>
                <p:ph idx="1"/>
              </p:nvPr>
            </p:nvSpPr>
            <p:spPr>
              <a:xfrm>
                <a:off x="619259" y="1690687"/>
                <a:ext cx="10515600" cy="4592125"/>
              </a:xfrm>
            </p:spPr>
            <p:txBody>
              <a:bodyPr/>
              <a:lstStyle/>
              <a:p>
                <a:r>
                  <a:rPr lang="es-MX" dirty="0"/>
                  <a:t>Ajustes</a:t>
                </a:r>
                <a:endParaRPr lang="es-PE" dirty="0"/>
              </a:p>
              <a:p>
                <a:pPr marL="0" indent="0">
                  <a:buNone/>
                </a:pPr>
                <a:r>
                  <a:rPr lang="es-PE" dirty="0"/>
                  <a:t>De tiempo definido.</a:t>
                </a:r>
              </a:p>
              <a:p>
                <a:pPr marL="0" indent="0">
                  <a:buNone/>
                </a:pPr>
                <a:r>
                  <a:rPr lang="es-PE" dirty="0"/>
                  <a:t>Corriente de alarma:</a:t>
                </a:r>
              </a:p>
              <a:p>
                <a:pPr marL="0" indent="0" algn="just">
                  <a:buNone/>
                </a:pPr>
                <a14:m>
                  <m:oMathPara xmlns:m="http://schemas.openxmlformats.org/officeDocument/2006/math">
                    <m:oMathParaPr>
                      <m:jc m:val="center"/>
                    </m:oMathParaPr>
                    <m:oMath xmlns:m="http://schemas.openxmlformats.org/officeDocument/2006/math">
                      <m:sSub>
                        <m:sSubPr>
                          <m:ctrlPr>
                            <a:rPr lang="es-PE" i="1" smtClean="0">
                              <a:latin typeface="Cambria Math" panose="02040503050406030204" pitchFamily="18" charset="0"/>
                            </a:rPr>
                          </m:ctrlPr>
                        </m:sSubPr>
                        <m:e>
                          <m:r>
                            <a:rPr lang="es-PE" b="0" i="1" smtClean="0">
                              <a:latin typeface="Cambria Math" panose="02040503050406030204" pitchFamily="18" charset="0"/>
                            </a:rPr>
                            <m:t>𝐼</m:t>
                          </m:r>
                        </m:e>
                        <m:sub>
                          <m:r>
                            <a:rPr lang="es-PE" b="0" i="1" smtClean="0">
                              <a:latin typeface="Cambria Math" panose="02040503050406030204" pitchFamily="18" charset="0"/>
                            </a:rPr>
                            <m:t>𝑎𝑙𝑎𝑟𝑚𝑎</m:t>
                          </m:r>
                        </m:sub>
                      </m:sSub>
                      <m:r>
                        <a:rPr lang="es-PE" b="0" i="1" smtClean="0">
                          <a:latin typeface="Cambria Math" panose="02040503050406030204" pitchFamily="18" charset="0"/>
                        </a:rPr>
                        <m:t>=</m:t>
                      </m:r>
                      <m:sSub>
                        <m:sSubPr>
                          <m:ctrlPr>
                            <a:rPr lang="es-PE" i="1" smtClean="0">
                              <a:latin typeface="Cambria Math" panose="02040503050406030204" pitchFamily="18" charset="0"/>
                            </a:rPr>
                          </m:ctrlPr>
                        </m:sSubPr>
                        <m:e>
                          <m:r>
                            <a:rPr lang="es-PE" b="0" i="1" smtClean="0">
                              <a:latin typeface="Cambria Math" panose="02040503050406030204" pitchFamily="18" charset="0"/>
                            </a:rPr>
                            <m:t>𝐼</m:t>
                          </m:r>
                        </m:e>
                        <m:sub>
                          <m:r>
                            <a:rPr lang="es-PE" b="0" i="1" smtClean="0">
                              <a:latin typeface="Cambria Math" panose="02040503050406030204" pitchFamily="18" charset="0"/>
                            </a:rPr>
                            <m:t>2</m:t>
                          </m:r>
                          <m:r>
                            <a:rPr lang="es-PE" b="0" i="1" smtClean="0">
                              <a:latin typeface="Cambria Math" panose="02040503050406030204" pitchFamily="18" charset="0"/>
                            </a:rPr>
                            <m:t>𝑐𝑜𝑛𝑡𝑖𝑛𝑢𝑎</m:t>
                          </m:r>
                        </m:sub>
                      </m:sSub>
                      <m:r>
                        <a:rPr lang="es-PE" i="1" smtClean="0">
                          <a:latin typeface="Cambria Math" panose="02040503050406030204" pitchFamily="18" charset="0"/>
                          <a:ea typeface="Cambria Math" panose="02040503050406030204" pitchFamily="18" charset="0"/>
                        </a:rPr>
                        <m:t>×</m:t>
                      </m:r>
                      <m:r>
                        <a:rPr lang="es-PE" b="0" i="1" smtClean="0">
                          <a:latin typeface="Cambria Math" panose="02040503050406030204" pitchFamily="18" charset="0"/>
                          <a:ea typeface="Cambria Math" panose="02040503050406030204" pitchFamily="18" charset="0"/>
                        </a:rPr>
                        <m:t>(</m:t>
                      </m:r>
                      <m:f>
                        <m:fPr>
                          <m:ctrlPr>
                            <a:rPr lang="es-PE" b="0" i="1" smtClean="0">
                              <a:latin typeface="Cambria Math" panose="02040503050406030204" pitchFamily="18" charset="0"/>
                              <a:ea typeface="Cambria Math" panose="02040503050406030204" pitchFamily="18" charset="0"/>
                            </a:rPr>
                          </m:ctrlPr>
                        </m:fPr>
                        <m:num>
                          <m:sSub>
                            <m:sSubPr>
                              <m:ctrlPr>
                                <a:rPr lang="es-PE" b="0" i="1" smtClean="0">
                                  <a:latin typeface="Cambria Math" panose="02040503050406030204" pitchFamily="18" charset="0"/>
                                  <a:ea typeface="Cambria Math" panose="02040503050406030204" pitchFamily="18" charset="0"/>
                                </a:rPr>
                              </m:ctrlPr>
                            </m:sSubPr>
                            <m:e>
                              <m:r>
                                <a:rPr lang="es-PE" b="0" i="1" smtClean="0">
                                  <a:latin typeface="Cambria Math" panose="02040503050406030204" pitchFamily="18" charset="0"/>
                                  <a:ea typeface="Cambria Math" panose="02040503050406030204" pitchFamily="18" charset="0"/>
                                </a:rPr>
                                <m:t>𝐼</m:t>
                              </m:r>
                            </m:e>
                            <m:sub>
                              <m:r>
                                <a:rPr lang="es-PE" b="0" i="1" smtClean="0">
                                  <a:latin typeface="Cambria Math" panose="02040503050406030204" pitchFamily="18" charset="0"/>
                                  <a:ea typeface="Cambria Math" panose="02040503050406030204" pitchFamily="18" charset="0"/>
                                </a:rPr>
                                <m:t>𝑁𝑆𝐸𝐶</m:t>
                              </m:r>
                            </m:sub>
                          </m:sSub>
                        </m:num>
                        <m:den>
                          <m:sSub>
                            <m:sSubPr>
                              <m:ctrlPr>
                                <a:rPr lang="es-PE" b="0" i="1" smtClean="0">
                                  <a:latin typeface="Cambria Math" panose="02040503050406030204" pitchFamily="18" charset="0"/>
                                  <a:ea typeface="Cambria Math" panose="02040503050406030204" pitchFamily="18" charset="0"/>
                                </a:rPr>
                              </m:ctrlPr>
                            </m:sSubPr>
                            <m:e>
                              <m:r>
                                <a:rPr lang="es-PE" b="0" i="1" smtClean="0">
                                  <a:latin typeface="Cambria Math" panose="02040503050406030204" pitchFamily="18" charset="0"/>
                                  <a:ea typeface="Cambria Math" panose="02040503050406030204" pitchFamily="18" charset="0"/>
                                </a:rPr>
                                <m:t>𝐼</m:t>
                              </m:r>
                            </m:e>
                            <m:sub>
                              <m:r>
                                <a:rPr lang="es-PE" b="0" i="1" smtClean="0">
                                  <a:latin typeface="Cambria Math" panose="02040503050406030204" pitchFamily="18" charset="0"/>
                                  <a:ea typeface="Cambria Math" panose="02040503050406030204" pitchFamily="18" charset="0"/>
                                </a:rPr>
                                <m:t>𝑆𝐸𝐶</m:t>
                              </m:r>
                            </m:sub>
                          </m:sSub>
                        </m:den>
                      </m:f>
                      <m:r>
                        <a:rPr lang="es-PE" b="0" i="1" smtClean="0">
                          <a:latin typeface="Cambria Math" panose="02040503050406030204" pitchFamily="18" charset="0"/>
                          <a:ea typeface="Cambria Math" panose="02040503050406030204" pitchFamily="18" charset="0"/>
                        </a:rPr>
                        <m:t>)</m:t>
                      </m:r>
                    </m:oMath>
                  </m:oMathPara>
                </a14:m>
                <a:endParaRPr lang="es-PE" dirty="0"/>
              </a:p>
              <a:p>
                <a:pPr marL="0" indent="0">
                  <a:buNone/>
                </a:pPr>
                <a:endParaRPr lang="es-PE" dirty="0"/>
              </a:p>
            </p:txBody>
          </p:sp>
        </mc:Choice>
        <mc:Fallback>
          <p:sp>
            <p:nvSpPr>
              <p:cNvPr id="3" name="Marcador de contenido 2"/>
              <p:cNvSpPr>
                <a:spLocks noGrp="1" noRot="1" noChangeAspect="1" noMove="1" noResize="1" noEditPoints="1" noAdjustHandles="1" noChangeArrowheads="1" noChangeShapeType="1" noTextEdit="1"/>
              </p:cNvSpPr>
              <p:nvPr>
                <p:ph idx="1"/>
              </p:nvPr>
            </p:nvSpPr>
            <p:spPr>
              <a:xfrm>
                <a:off x="619259" y="1690687"/>
                <a:ext cx="10515600" cy="4592125"/>
              </a:xfrm>
              <a:blipFill>
                <a:blip r:embed="rId2"/>
                <a:stretch>
                  <a:fillRect l="-1217" t="-2122"/>
                </a:stretch>
              </a:blipFill>
            </p:spPr>
            <p:txBody>
              <a:bodyPr/>
              <a:lstStyle/>
              <a:p>
                <a:r>
                  <a:rPr lang="es-PE">
                    <a:noFill/>
                  </a:rPr>
                  <a:t> </a:t>
                </a:r>
              </a:p>
            </p:txBody>
          </p:sp>
        </mc:Fallback>
      </mc:AlternateContent>
      <p:pic>
        <p:nvPicPr>
          <p:cNvPr id="5" name="Imagen 4"/>
          <p:cNvPicPr>
            <a:picLocks noChangeAspect="1"/>
          </p:cNvPicPr>
          <p:nvPr/>
        </p:nvPicPr>
        <p:blipFill>
          <a:blip r:embed="rId3"/>
          <a:stretch>
            <a:fillRect/>
          </a:stretch>
        </p:blipFill>
        <p:spPr>
          <a:xfrm>
            <a:off x="845127" y="4372769"/>
            <a:ext cx="3495675" cy="2028825"/>
          </a:xfrm>
          <a:prstGeom prst="rect">
            <a:avLst/>
          </a:prstGeom>
        </p:spPr>
      </p:pic>
      <p:graphicFrame>
        <p:nvGraphicFramePr>
          <p:cNvPr id="6" name="Tabla 5"/>
          <p:cNvGraphicFramePr>
            <a:graphicFrameLocks noGrp="1"/>
          </p:cNvGraphicFramePr>
          <p:nvPr>
            <p:extLst>
              <p:ext uri="{D42A27DB-BD31-4B8C-83A1-F6EECF244321}">
                <p14:modId xmlns:p14="http://schemas.microsoft.com/office/powerpoint/2010/main" val="3299717760"/>
              </p:ext>
            </p:extLst>
          </p:nvPr>
        </p:nvGraphicFramePr>
        <p:xfrm>
          <a:off x="8357262" y="5279619"/>
          <a:ext cx="1664236" cy="819767"/>
        </p:xfrm>
        <a:graphic>
          <a:graphicData uri="http://schemas.openxmlformats.org/drawingml/2006/table">
            <a:tbl>
              <a:tblPr firstRow="1" bandRow="1">
                <a:tableStyleId>{5C22544A-7EE6-4342-B048-85BDC9FD1C3A}</a:tableStyleId>
              </a:tblPr>
              <a:tblGrid>
                <a:gridCol w="1664236">
                  <a:extLst>
                    <a:ext uri="{9D8B030D-6E8A-4147-A177-3AD203B41FA5}">
                      <a16:colId xmlns:a16="http://schemas.microsoft.com/office/drawing/2014/main" val="20000"/>
                    </a:ext>
                  </a:extLst>
                </a:gridCol>
              </a:tblGrid>
              <a:tr h="448927">
                <a:tc>
                  <a:txBody>
                    <a:bodyPr/>
                    <a:lstStyle/>
                    <a:p>
                      <a:r>
                        <a:rPr lang="es-PE" dirty="0"/>
                        <a:t>I Alarma</a:t>
                      </a:r>
                    </a:p>
                  </a:txBody>
                  <a:tcPr/>
                </a:tc>
                <a:extLst>
                  <a:ext uri="{0D108BD9-81ED-4DB2-BD59-A6C34878D82A}">
                    <a16:rowId xmlns:a16="http://schemas.microsoft.com/office/drawing/2014/main" val="10000"/>
                  </a:ext>
                </a:extLst>
              </a:tr>
              <a:tr h="370840">
                <a:tc>
                  <a:txBody>
                    <a:bodyPr/>
                    <a:lstStyle/>
                    <a:p>
                      <a:r>
                        <a:rPr lang="es-PE" b="1" dirty="0">
                          <a:solidFill>
                            <a:schemeClr val="accent2"/>
                          </a:solidFill>
                        </a:rPr>
                        <a:t>0.0826</a:t>
                      </a:r>
                    </a:p>
                  </a:txBody>
                  <a:tcPr/>
                </a:tc>
                <a:extLst>
                  <a:ext uri="{0D108BD9-81ED-4DB2-BD59-A6C34878D82A}">
                    <a16:rowId xmlns:a16="http://schemas.microsoft.com/office/drawing/2014/main" val="10001"/>
                  </a:ext>
                </a:extLst>
              </a:tr>
            </a:tbl>
          </a:graphicData>
        </a:graphic>
      </p:graphicFrame>
      <p:pic>
        <p:nvPicPr>
          <p:cNvPr id="7" name="Imagen 6"/>
          <p:cNvPicPr>
            <a:picLocks noChangeAspect="1"/>
          </p:cNvPicPr>
          <p:nvPr/>
        </p:nvPicPr>
        <p:blipFill>
          <a:blip r:embed="rId4"/>
          <a:stretch>
            <a:fillRect/>
          </a:stretch>
        </p:blipFill>
        <p:spPr>
          <a:xfrm>
            <a:off x="6554398" y="4353243"/>
            <a:ext cx="3467100" cy="742950"/>
          </a:xfrm>
          <a:prstGeom prst="rect">
            <a:avLst/>
          </a:prstGeom>
        </p:spPr>
      </p:pic>
    </p:spTree>
    <p:extLst>
      <p:ext uri="{BB962C8B-B14F-4D97-AF65-F5344CB8AC3E}">
        <p14:creationId xmlns:p14="http://schemas.microsoft.com/office/powerpoint/2010/main" val="347023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Función 46: Protección de secuencia negativa.</a:t>
            </a:r>
            <a:endParaRPr lang="es-PE" b="1" dirty="0"/>
          </a:p>
        </p:txBody>
      </p:sp>
      <p:sp>
        <p:nvSpPr>
          <p:cNvPr id="3" name="Marcador de contenido 2"/>
          <p:cNvSpPr>
            <a:spLocks noGrp="1"/>
          </p:cNvSpPr>
          <p:nvPr>
            <p:ph idx="1"/>
          </p:nvPr>
        </p:nvSpPr>
        <p:spPr/>
        <p:txBody>
          <a:bodyPr/>
          <a:lstStyle/>
          <a:p>
            <a:r>
              <a:rPr lang="es-MX" dirty="0"/>
              <a:t>Ajustes</a:t>
            </a:r>
          </a:p>
          <a:p>
            <a:pPr marL="0" indent="0">
              <a:buNone/>
            </a:pPr>
            <a:endParaRPr lang="es-PE" dirty="0"/>
          </a:p>
          <a:p>
            <a:pPr marL="0" indent="0">
              <a:buNone/>
            </a:pPr>
            <a:r>
              <a:rPr lang="es-PE" dirty="0"/>
              <a:t>De tiempo definido.</a:t>
            </a:r>
          </a:p>
          <a:p>
            <a:pPr marL="0" indent="0">
              <a:buNone/>
            </a:pPr>
            <a:r>
              <a:rPr lang="es-PE" dirty="0"/>
              <a:t>Retardo de tiempo. Tiempo máximo que el generador soporta la corriente de retardo.</a:t>
            </a:r>
          </a:p>
          <a:p>
            <a:pPr marL="0" indent="0">
              <a:buNone/>
            </a:pPr>
            <a:r>
              <a:rPr lang="es-PE" dirty="0"/>
              <a:t>El valor que fue seleccionado fue de 5 s.</a:t>
            </a:r>
          </a:p>
          <a:p>
            <a:pPr marL="0" indent="0">
              <a:buNone/>
            </a:pPr>
            <a:endParaRPr lang="es-PE" dirty="0"/>
          </a:p>
          <a:p>
            <a:pPr marL="0" indent="0">
              <a:buNone/>
            </a:pPr>
            <a:endParaRPr lang="es-PE" dirty="0"/>
          </a:p>
        </p:txBody>
      </p:sp>
    </p:spTree>
    <p:extLst>
      <p:ext uri="{BB962C8B-B14F-4D97-AF65-F5344CB8AC3E}">
        <p14:creationId xmlns:p14="http://schemas.microsoft.com/office/powerpoint/2010/main" val="1948904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Función 46: Protección de secuencia negativa.</a:t>
            </a:r>
            <a:endParaRPr lang="es-PE" b="1" dirty="0"/>
          </a:p>
        </p:txBody>
      </p:sp>
      <mc:AlternateContent xmlns:mc="http://schemas.openxmlformats.org/markup-compatibility/2006">
        <mc:Choice xmlns:a14="http://schemas.microsoft.com/office/drawing/2010/main" Requires="a14">
          <p:sp>
            <p:nvSpPr>
              <p:cNvPr id="3" name="Marcador de contenido 2"/>
              <p:cNvSpPr>
                <a:spLocks noGrp="1"/>
              </p:cNvSpPr>
              <p:nvPr>
                <p:ph idx="1"/>
              </p:nvPr>
            </p:nvSpPr>
            <p:spPr/>
            <p:txBody>
              <a:bodyPr>
                <a:normAutofit/>
              </a:bodyPr>
              <a:lstStyle/>
              <a:p>
                <a:r>
                  <a:rPr lang="es-MX" dirty="0"/>
                  <a:t>Ajustes</a:t>
                </a:r>
                <a:endParaRPr lang="es-PE" dirty="0"/>
              </a:p>
              <a:p>
                <a:pPr marL="0" indent="0">
                  <a:buNone/>
                </a:pPr>
                <a:r>
                  <a:rPr lang="es-PE" dirty="0"/>
                  <a:t>De tiempo indefinido.</a:t>
                </a:r>
              </a:p>
              <a:p>
                <a:pPr marL="0" indent="0">
                  <a:buNone/>
                </a:pPr>
                <a:r>
                  <a:rPr lang="es-PE" dirty="0"/>
                  <a:t>K2</a:t>
                </a:r>
              </a:p>
              <a:p>
                <a:pPr marL="0" indent="0">
                  <a:buNone/>
                </a:pPr>
                <a14:m>
                  <m:oMathPara xmlns:m="http://schemas.openxmlformats.org/officeDocument/2006/math">
                    <m:oMathParaPr>
                      <m:jc m:val="centerGroup"/>
                    </m:oMathParaPr>
                    <m:oMath xmlns:m="http://schemas.openxmlformats.org/officeDocument/2006/math">
                      <m:sSub>
                        <m:sSubPr>
                          <m:ctrlPr>
                            <a:rPr lang="es-PE" i="1" smtClean="0">
                              <a:latin typeface="Cambria Math" panose="02040503050406030204" pitchFamily="18" charset="0"/>
                            </a:rPr>
                          </m:ctrlPr>
                        </m:sSubPr>
                        <m:e>
                          <m:r>
                            <a:rPr lang="es-PE" b="0" i="1" smtClean="0">
                              <a:latin typeface="Cambria Math" panose="02040503050406030204" pitchFamily="18" charset="0"/>
                            </a:rPr>
                            <m:t>𝐾</m:t>
                          </m:r>
                        </m:e>
                        <m:sub>
                          <m:r>
                            <a:rPr lang="es-PE" b="0" i="1" smtClean="0">
                              <a:latin typeface="Cambria Math" panose="02040503050406030204" pitchFamily="18" charset="0"/>
                            </a:rPr>
                            <m:t>2</m:t>
                          </m:r>
                        </m:sub>
                      </m:sSub>
                      <m:r>
                        <a:rPr lang="es-PE" b="0" i="1" smtClean="0">
                          <a:latin typeface="Cambria Math" panose="02040503050406030204" pitchFamily="18" charset="0"/>
                        </a:rPr>
                        <m:t>=0.08</m:t>
                      </m:r>
                      <m:r>
                        <a:rPr lang="es-PE" b="0" i="1" smtClean="0">
                          <a:latin typeface="Cambria Math" panose="02040503050406030204" pitchFamily="18" charset="0"/>
                          <a:ea typeface="Cambria Math" panose="02040503050406030204" pitchFamily="18" charset="0"/>
                        </a:rPr>
                        <m:t>×</m:t>
                      </m:r>
                      <m:d>
                        <m:dPr>
                          <m:ctrlPr>
                            <a:rPr lang="es-PE" b="0" i="1" smtClean="0">
                              <a:latin typeface="Cambria Math" panose="02040503050406030204" pitchFamily="18" charset="0"/>
                              <a:ea typeface="Cambria Math" panose="02040503050406030204" pitchFamily="18" charset="0"/>
                            </a:rPr>
                          </m:ctrlPr>
                        </m:dPr>
                        <m:e>
                          <m:f>
                            <m:fPr>
                              <m:ctrlPr>
                                <a:rPr lang="es-PE" b="0" i="1" smtClean="0">
                                  <a:latin typeface="Cambria Math" panose="02040503050406030204" pitchFamily="18" charset="0"/>
                                  <a:ea typeface="Cambria Math" panose="02040503050406030204" pitchFamily="18" charset="0"/>
                                </a:rPr>
                              </m:ctrlPr>
                            </m:fPr>
                            <m:num>
                              <m:sSub>
                                <m:sSubPr>
                                  <m:ctrlPr>
                                    <a:rPr lang="es-PE" b="0" i="1" smtClean="0">
                                      <a:latin typeface="Cambria Math" panose="02040503050406030204" pitchFamily="18" charset="0"/>
                                      <a:ea typeface="Cambria Math" panose="02040503050406030204" pitchFamily="18" charset="0"/>
                                    </a:rPr>
                                  </m:ctrlPr>
                                </m:sSubPr>
                                <m:e>
                                  <m:r>
                                    <a:rPr lang="es-PE" b="0" i="1" smtClean="0">
                                      <a:latin typeface="Cambria Math" panose="02040503050406030204" pitchFamily="18" charset="0"/>
                                      <a:ea typeface="Cambria Math" panose="02040503050406030204" pitchFamily="18" charset="0"/>
                                    </a:rPr>
                                    <m:t>𝐼</m:t>
                                  </m:r>
                                </m:e>
                                <m:sub>
                                  <m:r>
                                    <a:rPr lang="es-PE" b="0" i="1" smtClean="0">
                                      <a:latin typeface="Cambria Math" panose="02040503050406030204" pitchFamily="18" charset="0"/>
                                      <a:ea typeface="Cambria Math" panose="02040503050406030204" pitchFamily="18" charset="0"/>
                                    </a:rPr>
                                    <m:t>𝑠</m:t>
                                  </m:r>
                                </m:sub>
                              </m:sSub>
                            </m:num>
                            <m:den>
                              <m:sSub>
                                <m:sSubPr>
                                  <m:ctrlPr>
                                    <a:rPr lang="es-PE" b="0" i="1" smtClean="0">
                                      <a:latin typeface="Cambria Math" panose="02040503050406030204" pitchFamily="18" charset="0"/>
                                      <a:ea typeface="Cambria Math" panose="02040503050406030204" pitchFamily="18" charset="0"/>
                                    </a:rPr>
                                  </m:ctrlPr>
                                </m:sSubPr>
                                <m:e>
                                  <m:r>
                                    <a:rPr lang="es-PE" b="0" i="1" smtClean="0">
                                      <a:latin typeface="Cambria Math" panose="02040503050406030204" pitchFamily="18" charset="0"/>
                                      <a:ea typeface="Cambria Math" panose="02040503050406030204" pitchFamily="18" charset="0"/>
                                    </a:rPr>
                                    <m:t>𝐼</m:t>
                                  </m:r>
                                </m:e>
                                <m:sub>
                                  <m:r>
                                    <a:rPr lang="es-PE" b="0" i="1" smtClean="0">
                                      <a:latin typeface="Cambria Math" panose="02040503050406030204" pitchFamily="18" charset="0"/>
                                      <a:ea typeface="Cambria Math" panose="02040503050406030204" pitchFamily="18" charset="0"/>
                                    </a:rPr>
                                    <m:t>𝐵</m:t>
                                  </m:r>
                                </m:sub>
                              </m:sSub>
                            </m:den>
                          </m:f>
                        </m:e>
                      </m:d>
                    </m:oMath>
                  </m:oMathPara>
                </a14:m>
                <a:endParaRPr lang="es-PE" dirty="0"/>
              </a:p>
              <a:p>
                <a:pPr marL="0" indent="0">
                  <a:buNone/>
                </a:pPr>
                <a:r>
                  <a:rPr lang="es-PE" dirty="0"/>
                  <a:t>K1</a:t>
                </a:r>
              </a:p>
              <a:p>
                <a:pPr marL="0" indent="0">
                  <a:buNone/>
                </a:pPr>
                <a14:m>
                  <m:oMathPara xmlns:m="http://schemas.openxmlformats.org/officeDocument/2006/math">
                    <m:oMathParaPr>
                      <m:jc m:val="centerGroup"/>
                    </m:oMathParaPr>
                    <m:oMath xmlns:m="http://schemas.openxmlformats.org/officeDocument/2006/math">
                      <m:sSub>
                        <m:sSubPr>
                          <m:ctrlPr>
                            <a:rPr lang="es-PE" i="1" smtClean="0">
                              <a:latin typeface="Cambria Math" panose="02040503050406030204" pitchFamily="18" charset="0"/>
                            </a:rPr>
                          </m:ctrlPr>
                        </m:sSubPr>
                        <m:e>
                          <m:r>
                            <a:rPr lang="es-PE" b="0" i="1" smtClean="0">
                              <a:latin typeface="Cambria Math" panose="02040503050406030204" pitchFamily="18" charset="0"/>
                            </a:rPr>
                            <m:t>𝐾</m:t>
                          </m:r>
                        </m:e>
                        <m:sub>
                          <m:r>
                            <a:rPr lang="es-PE" b="0" i="1" smtClean="0">
                              <a:latin typeface="Cambria Math" panose="02040503050406030204" pitchFamily="18" charset="0"/>
                            </a:rPr>
                            <m:t>1</m:t>
                          </m:r>
                        </m:sub>
                      </m:sSub>
                      <m:r>
                        <a:rPr lang="es-PE" b="0" i="1" smtClean="0">
                          <a:latin typeface="Cambria Math" panose="02040503050406030204" pitchFamily="18" charset="0"/>
                        </a:rPr>
                        <m:t>=</m:t>
                      </m:r>
                      <m:sSubSup>
                        <m:sSubSupPr>
                          <m:ctrlPr>
                            <a:rPr lang="es-PE" b="0" i="1" smtClean="0">
                              <a:latin typeface="Cambria Math" panose="02040503050406030204" pitchFamily="18" charset="0"/>
                            </a:rPr>
                          </m:ctrlPr>
                        </m:sSubSupPr>
                        <m:e>
                          <m:r>
                            <a:rPr lang="es-PE" b="0" i="1" smtClean="0">
                              <a:latin typeface="Cambria Math" panose="02040503050406030204" pitchFamily="18" charset="0"/>
                            </a:rPr>
                            <m:t>𝐼</m:t>
                          </m:r>
                        </m:e>
                        <m:sub>
                          <m:r>
                            <a:rPr lang="es-PE" b="0" i="1" smtClean="0">
                              <a:latin typeface="Cambria Math" panose="02040503050406030204" pitchFamily="18" charset="0"/>
                            </a:rPr>
                            <m:t>2</m:t>
                          </m:r>
                        </m:sub>
                        <m:sup>
                          <m:r>
                            <a:rPr lang="es-PE" b="0" i="1" smtClean="0">
                              <a:latin typeface="Cambria Math" panose="02040503050406030204" pitchFamily="18" charset="0"/>
                            </a:rPr>
                            <m:t>2</m:t>
                          </m:r>
                        </m:sup>
                      </m:sSubSup>
                      <m:r>
                        <a:rPr lang="es-PE" b="0" i="1" smtClean="0">
                          <a:latin typeface="Cambria Math" panose="02040503050406030204" pitchFamily="18" charset="0"/>
                          <a:ea typeface="Cambria Math" panose="02040503050406030204" pitchFamily="18" charset="0"/>
                        </a:rPr>
                        <m:t>×</m:t>
                      </m:r>
                      <m:r>
                        <a:rPr lang="es-PE" b="0" i="1" smtClean="0">
                          <a:latin typeface="Cambria Math" panose="02040503050406030204" pitchFamily="18" charset="0"/>
                          <a:ea typeface="Cambria Math" panose="02040503050406030204" pitchFamily="18" charset="0"/>
                        </a:rPr>
                        <m:t>𝑡</m:t>
                      </m:r>
                      <m:r>
                        <a:rPr lang="es-PE" b="0" i="1" smtClean="0">
                          <a:latin typeface="Cambria Math" panose="02040503050406030204" pitchFamily="18" charset="0"/>
                          <a:ea typeface="Cambria Math" panose="02040503050406030204" pitchFamily="18" charset="0"/>
                        </a:rPr>
                        <m:t>×</m:t>
                      </m:r>
                      <m:sSup>
                        <m:sSupPr>
                          <m:ctrlPr>
                            <a:rPr lang="es-PE" b="0" i="1" smtClean="0">
                              <a:latin typeface="Cambria Math" panose="02040503050406030204" pitchFamily="18" charset="0"/>
                              <a:ea typeface="Cambria Math" panose="02040503050406030204" pitchFamily="18" charset="0"/>
                            </a:rPr>
                          </m:ctrlPr>
                        </m:sSupPr>
                        <m:e>
                          <m:d>
                            <m:dPr>
                              <m:ctrlPr>
                                <a:rPr lang="es-PE" b="0" i="1" smtClean="0">
                                  <a:latin typeface="Cambria Math" panose="02040503050406030204" pitchFamily="18" charset="0"/>
                                  <a:ea typeface="Cambria Math" panose="02040503050406030204" pitchFamily="18" charset="0"/>
                                </a:rPr>
                              </m:ctrlPr>
                            </m:dPr>
                            <m:e>
                              <m:f>
                                <m:fPr>
                                  <m:ctrlPr>
                                    <a:rPr lang="es-PE" b="0" i="1" smtClean="0">
                                      <a:latin typeface="Cambria Math" panose="02040503050406030204" pitchFamily="18" charset="0"/>
                                      <a:ea typeface="Cambria Math" panose="02040503050406030204" pitchFamily="18" charset="0"/>
                                    </a:rPr>
                                  </m:ctrlPr>
                                </m:fPr>
                                <m:num>
                                  <m:sSub>
                                    <m:sSubPr>
                                      <m:ctrlPr>
                                        <a:rPr lang="es-PE" b="0" i="1" smtClean="0">
                                          <a:latin typeface="Cambria Math" panose="02040503050406030204" pitchFamily="18" charset="0"/>
                                          <a:ea typeface="Cambria Math" panose="02040503050406030204" pitchFamily="18" charset="0"/>
                                        </a:rPr>
                                      </m:ctrlPr>
                                    </m:sSubPr>
                                    <m:e>
                                      <m:r>
                                        <a:rPr lang="es-PE" b="0" i="1" smtClean="0">
                                          <a:latin typeface="Cambria Math" panose="02040503050406030204" pitchFamily="18" charset="0"/>
                                          <a:ea typeface="Cambria Math" panose="02040503050406030204" pitchFamily="18" charset="0"/>
                                        </a:rPr>
                                        <m:t>𝐼</m:t>
                                      </m:r>
                                    </m:e>
                                    <m:sub>
                                      <m:r>
                                        <a:rPr lang="es-PE" b="0" i="1" smtClean="0">
                                          <a:latin typeface="Cambria Math" panose="02040503050406030204" pitchFamily="18" charset="0"/>
                                          <a:ea typeface="Cambria Math" panose="02040503050406030204" pitchFamily="18" charset="0"/>
                                        </a:rPr>
                                        <m:t>𝑛𝑠𝑒𝑐</m:t>
                                      </m:r>
                                    </m:sub>
                                  </m:sSub>
                                </m:num>
                                <m:den>
                                  <m:sSub>
                                    <m:sSubPr>
                                      <m:ctrlPr>
                                        <a:rPr lang="es-PE" b="0" i="1" smtClean="0">
                                          <a:latin typeface="Cambria Math" panose="02040503050406030204" pitchFamily="18" charset="0"/>
                                          <a:ea typeface="Cambria Math" panose="02040503050406030204" pitchFamily="18" charset="0"/>
                                        </a:rPr>
                                      </m:ctrlPr>
                                    </m:sSubPr>
                                    <m:e>
                                      <m:r>
                                        <a:rPr lang="es-PE" b="0" i="1" smtClean="0">
                                          <a:latin typeface="Cambria Math" panose="02040503050406030204" pitchFamily="18" charset="0"/>
                                          <a:ea typeface="Cambria Math" panose="02040503050406030204" pitchFamily="18" charset="0"/>
                                        </a:rPr>
                                        <m:t>𝐼</m:t>
                                      </m:r>
                                    </m:e>
                                    <m:sub>
                                      <m:r>
                                        <a:rPr lang="es-PE" b="0" i="1" smtClean="0">
                                          <a:latin typeface="Cambria Math" panose="02040503050406030204" pitchFamily="18" charset="0"/>
                                          <a:ea typeface="Cambria Math" panose="02040503050406030204" pitchFamily="18" charset="0"/>
                                        </a:rPr>
                                        <m:t>𝑠𝑒𝑐</m:t>
                                      </m:r>
                                    </m:sub>
                                  </m:sSub>
                                </m:den>
                              </m:f>
                            </m:e>
                          </m:d>
                        </m:e>
                        <m:sup>
                          <m:r>
                            <a:rPr lang="es-PE" b="0" i="1" smtClean="0">
                              <a:latin typeface="Cambria Math" panose="02040503050406030204" pitchFamily="18" charset="0"/>
                              <a:ea typeface="Cambria Math" panose="02040503050406030204" pitchFamily="18" charset="0"/>
                            </a:rPr>
                            <m:t>2</m:t>
                          </m:r>
                        </m:sup>
                      </m:sSup>
                    </m:oMath>
                  </m:oMathPara>
                </a14:m>
                <a:endParaRPr lang="es-PE" dirty="0"/>
              </a:p>
            </p:txBody>
          </p:sp>
        </mc:Choice>
        <mc:Fallback>
          <p:sp>
            <p:nvSpPr>
              <p:cNvPr id="3" name="Marcador de contenido 2"/>
              <p:cNvSpPr>
                <a:spLocks noGrp="1" noRot="1" noChangeAspect="1" noMove="1" noResize="1" noEditPoints="1" noAdjustHandles="1" noChangeArrowheads="1" noChangeShapeType="1" noTextEdit="1"/>
              </p:cNvSpPr>
              <p:nvPr>
                <p:ph idx="1"/>
              </p:nvPr>
            </p:nvSpPr>
            <p:spPr>
              <a:blipFill>
                <a:blip r:embed="rId2"/>
                <a:stretch>
                  <a:fillRect l="-1217" t="-2241"/>
                </a:stretch>
              </a:blipFill>
            </p:spPr>
            <p:txBody>
              <a:bodyPr/>
              <a:lstStyle/>
              <a:p>
                <a:r>
                  <a:rPr lang="es-PE">
                    <a:noFill/>
                  </a:rPr>
                  <a:t> </a:t>
                </a:r>
              </a:p>
            </p:txBody>
          </p:sp>
        </mc:Fallback>
      </mc:AlternateContent>
    </p:spTree>
    <p:extLst>
      <p:ext uri="{BB962C8B-B14F-4D97-AF65-F5344CB8AC3E}">
        <p14:creationId xmlns:p14="http://schemas.microsoft.com/office/powerpoint/2010/main" val="578265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Función 46: Protección de secuencia negativa.</a:t>
            </a:r>
            <a:endParaRPr lang="es-PE" b="1" dirty="0"/>
          </a:p>
        </p:txBody>
      </p:sp>
      <mc:AlternateContent xmlns:mc="http://schemas.openxmlformats.org/markup-compatibility/2006">
        <mc:Choice xmlns:a14="http://schemas.microsoft.com/office/drawing/2010/main" Requires="a14">
          <p:sp>
            <p:nvSpPr>
              <p:cNvPr id="3" name="Marcador de contenido 2"/>
              <p:cNvSpPr>
                <a:spLocks noGrp="1"/>
              </p:cNvSpPr>
              <p:nvPr>
                <p:ph idx="1"/>
              </p:nvPr>
            </p:nvSpPr>
            <p:spPr/>
            <p:txBody>
              <a:bodyPr>
                <a:normAutofit/>
              </a:bodyPr>
              <a:lstStyle/>
              <a:p>
                <a:r>
                  <a:rPr lang="es-MX" dirty="0"/>
                  <a:t>Ajustes</a:t>
                </a:r>
                <a:endParaRPr lang="es-PE" dirty="0"/>
              </a:p>
              <a:p>
                <a:pPr marL="0" indent="0">
                  <a:buNone/>
                </a:pPr>
                <a:r>
                  <a:rPr lang="es-PE" dirty="0"/>
                  <a:t>De tiempo indefinido.</a:t>
                </a:r>
              </a:p>
              <a:p>
                <a:r>
                  <a:rPr lang="es-PE" dirty="0"/>
                  <a:t>Tiempo máximo.</a:t>
                </a:r>
              </a:p>
              <a:p>
                <a:pPr marL="0" indent="0">
                  <a:buNone/>
                </a:pPr>
                <a14:m>
                  <m:oMathPara xmlns:m="http://schemas.openxmlformats.org/officeDocument/2006/math">
                    <m:oMathParaPr>
                      <m:jc m:val="centerGroup"/>
                    </m:oMathParaPr>
                    <m:oMath xmlns:m="http://schemas.openxmlformats.org/officeDocument/2006/math">
                      <m:sSub>
                        <m:sSubPr>
                          <m:ctrlPr>
                            <a:rPr lang="es-PE" i="1" smtClean="0">
                              <a:latin typeface="Cambria Math" panose="02040503050406030204" pitchFamily="18" charset="0"/>
                            </a:rPr>
                          </m:ctrlPr>
                        </m:sSubPr>
                        <m:e>
                          <m:r>
                            <a:rPr lang="es-PE" b="0" i="1" smtClean="0">
                              <a:latin typeface="Cambria Math" panose="02040503050406030204" pitchFamily="18" charset="0"/>
                            </a:rPr>
                            <m:t>𝐼</m:t>
                          </m:r>
                        </m:e>
                        <m:sub>
                          <m:r>
                            <a:rPr lang="es-PE" b="0" i="1" smtClean="0">
                              <a:latin typeface="Cambria Math" panose="02040503050406030204" pitchFamily="18" charset="0"/>
                            </a:rPr>
                            <m:t>𝑎𝑟𝑟𝑎𝑛𝑞𝑢𝑒</m:t>
                          </m:r>
                        </m:sub>
                      </m:sSub>
                      <m:r>
                        <a:rPr lang="es-PE" b="0" i="1" smtClean="0">
                          <a:latin typeface="Cambria Math" panose="02040503050406030204" pitchFamily="18" charset="0"/>
                        </a:rPr>
                        <m:t>=</m:t>
                      </m:r>
                      <m:sSub>
                        <m:sSubPr>
                          <m:ctrlPr>
                            <a:rPr lang="es-PE" b="0" i="1" smtClean="0">
                              <a:latin typeface="Cambria Math" panose="02040503050406030204" pitchFamily="18" charset="0"/>
                            </a:rPr>
                          </m:ctrlPr>
                        </m:sSubPr>
                        <m:e>
                          <m:r>
                            <a:rPr lang="es-PE" b="0" i="1" smtClean="0">
                              <a:latin typeface="Cambria Math" panose="02040503050406030204" pitchFamily="18" charset="0"/>
                            </a:rPr>
                            <m:t>𝐼</m:t>
                          </m:r>
                        </m:e>
                        <m:sub>
                          <m:r>
                            <a:rPr lang="es-PE" b="0" i="1" smtClean="0">
                              <a:latin typeface="Cambria Math" panose="02040503050406030204" pitchFamily="18" charset="0"/>
                            </a:rPr>
                            <m:t>2</m:t>
                          </m:r>
                          <m:r>
                            <a:rPr lang="es-PE" b="0" i="1" smtClean="0">
                              <a:latin typeface="Cambria Math" panose="02040503050406030204" pitchFamily="18" charset="0"/>
                            </a:rPr>
                            <m:t>𝑚𝑖𝑛</m:t>
                          </m:r>
                        </m:sub>
                      </m:sSub>
                      <m:r>
                        <a:rPr lang="es-PE" b="0" i="1" smtClean="0">
                          <a:latin typeface="Cambria Math" panose="02040503050406030204" pitchFamily="18" charset="0"/>
                          <a:ea typeface="Cambria Math" panose="02040503050406030204" pitchFamily="18" charset="0"/>
                        </a:rPr>
                        <m:t>×</m:t>
                      </m:r>
                      <m:d>
                        <m:dPr>
                          <m:ctrlPr>
                            <a:rPr lang="es-PE" b="0" i="1" smtClean="0">
                              <a:latin typeface="Cambria Math" panose="02040503050406030204" pitchFamily="18" charset="0"/>
                              <a:ea typeface="Cambria Math" panose="02040503050406030204" pitchFamily="18" charset="0"/>
                            </a:rPr>
                          </m:ctrlPr>
                        </m:dPr>
                        <m:e>
                          <m:f>
                            <m:fPr>
                              <m:ctrlPr>
                                <a:rPr lang="es-PE" b="0" i="1" smtClean="0">
                                  <a:latin typeface="Cambria Math" panose="02040503050406030204" pitchFamily="18" charset="0"/>
                                  <a:ea typeface="Cambria Math" panose="02040503050406030204" pitchFamily="18" charset="0"/>
                                </a:rPr>
                              </m:ctrlPr>
                            </m:fPr>
                            <m:num>
                              <m:sSub>
                                <m:sSubPr>
                                  <m:ctrlPr>
                                    <a:rPr lang="es-PE" b="0" i="1" smtClean="0">
                                      <a:latin typeface="Cambria Math" panose="02040503050406030204" pitchFamily="18" charset="0"/>
                                      <a:ea typeface="Cambria Math" panose="02040503050406030204" pitchFamily="18" charset="0"/>
                                    </a:rPr>
                                  </m:ctrlPr>
                                </m:sSubPr>
                                <m:e>
                                  <m:r>
                                    <a:rPr lang="es-PE" b="0" i="1" smtClean="0">
                                      <a:latin typeface="Cambria Math" panose="02040503050406030204" pitchFamily="18" charset="0"/>
                                      <a:ea typeface="Cambria Math" panose="02040503050406030204" pitchFamily="18" charset="0"/>
                                    </a:rPr>
                                    <m:t>𝐼</m:t>
                                  </m:r>
                                </m:e>
                                <m:sub>
                                  <m:r>
                                    <a:rPr lang="es-PE" b="0" i="1" smtClean="0">
                                      <a:latin typeface="Cambria Math" panose="02040503050406030204" pitchFamily="18" charset="0"/>
                                      <a:ea typeface="Cambria Math" panose="02040503050406030204" pitchFamily="18" charset="0"/>
                                    </a:rPr>
                                    <m:t>𝑛𝑠𝑒𝑐</m:t>
                                  </m:r>
                                </m:sub>
                              </m:sSub>
                            </m:num>
                            <m:den>
                              <m:sSub>
                                <m:sSubPr>
                                  <m:ctrlPr>
                                    <a:rPr lang="es-PE" b="0" i="1" smtClean="0">
                                      <a:latin typeface="Cambria Math" panose="02040503050406030204" pitchFamily="18" charset="0"/>
                                      <a:ea typeface="Cambria Math" panose="02040503050406030204" pitchFamily="18" charset="0"/>
                                    </a:rPr>
                                  </m:ctrlPr>
                                </m:sSubPr>
                                <m:e>
                                  <m:r>
                                    <a:rPr lang="es-PE" b="0" i="1" smtClean="0">
                                      <a:latin typeface="Cambria Math" panose="02040503050406030204" pitchFamily="18" charset="0"/>
                                      <a:ea typeface="Cambria Math" panose="02040503050406030204" pitchFamily="18" charset="0"/>
                                    </a:rPr>
                                    <m:t>𝐼</m:t>
                                  </m:r>
                                </m:e>
                                <m:sub>
                                  <m:r>
                                    <a:rPr lang="es-PE" b="0" i="1" smtClean="0">
                                      <a:latin typeface="Cambria Math" panose="02040503050406030204" pitchFamily="18" charset="0"/>
                                      <a:ea typeface="Cambria Math" panose="02040503050406030204" pitchFamily="18" charset="0"/>
                                    </a:rPr>
                                    <m:t>𝑠𝑒𝑐</m:t>
                                  </m:r>
                                </m:sub>
                              </m:sSub>
                            </m:den>
                          </m:f>
                        </m:e>
                      </m:d>
                    </m:oMath>
                  </m:oMathPara>
                </a14:m>
                <a:endParaRPr lang="es-PE" b="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s-PE" b="0" i="1" smtClean="0">
                          <a:latin typeface="Cambria Math" panose="02040503050406030204" pitchFamily="18" charset="0"/>
                        </a:rPr>
                        <m:t>𝑇𝑚𝑎𝑥</m:t>
                      </m:r>
                      <m:r>
                        <a:rPr lang="es-PE" b="0" i="1" smtClean="0">
                          <a:latin typeface="Cambria Math" panose="02040503050406030204" pitchFamily="18" charset="0"/>
                        </a:rPr>
                        <m:t>=</m:t>
                      </m:r>
                      <m:f>
                        <m:fPr>
                          <m:ctrlPr>
                            <a:rPr lang="es-PE" b="0" i="1" smtClean="0">
                              <a:latin typeface="Cambria Math" panose="02040503050406030204" pitchFamily="18" charset="0"/>
                            </a:rPr>
                          </m:ctrlPr>
                        </m:fPr>
                        <m:num>
                          <m:sSub>
                            <m:sSubPr>
                              <m:ctrlPr>
                                <a:rPr lang="es-PE" b="0" i="1" smtClean="0">
                                  <a:latin typeface="Cambria Math" panose="02040503050406030204" pitchFamily="18" charset="0"/>
                                </a:rPr>
                              </m:ctrlPr>
                            </m:sSubPr>
                            <m:e>
                              <m:r>
                                <a:rPr lang="es-PE" b="0" i="1" smtClean="0">
                                  <a:latin typeface="Cambria Math" panose="02040503050406030204" pitchFamily="18" charset="0"/>
                                </a:rPr>
                                <m:t>𝐾</m:t>
                              </m:r>
                            </m:e>
                            <m:sub>
                              <m:r>
                                <a:rPr lang="es-PE" b="0" i="1" smtClean="0">
                                  <a:latin typeface="Cambria Math" panose="02040503050406030204" pitchFamily="18" charset="0"/>
                                </a:rPr>
                                <m:t>1</m:t>
                              </m:r>
                            </m:sub>
                          </m:sSub>
                        </m:num>
                        <m:den>
                          <m:sSubSup>
                            <m:sSubSupPr>
                              <m:ctrlPr>
                                <a:rPr lang="es-PE" b="0" i="1" smtClean="0">
                                  <a:latin typeface="Cambria Math" panose="02040503050406030204" pitchFamily="18" charset="0"/>
                                </a:rPr>
                              </m:ctrlPr>
                            </m:sSubSupPr>
                            <m:e>
                              <m:r>
                                <a:rPr lang="es-PE" b="0" i="1" smtClean="0">
                                  <a:latin typeface="Cambria Math" panose="02040503050406030204" pitchFamily="18" charset="0"/>
                                </a:rPr>
                                <m:t>𝐼</m:t>
                              </m:r>
                            </m:e>
                            <m:sub>
                              <m:r>
                                <a:rPr lang="es-PE" b="0" i="1" smtClean="0">
                                  <a:latin typeface="Cambria Math" panose="02040503050406030204" pitchFamily="18" charset="0"/>
                                </a:rPr>
                                <m:t>𝑎𝑟𝑟𝑎𝑛𝑞𝑢𝑒</m:t>
                              </m:r>
                            </m:sub>
                            <m:sup>
                              <m:r>
                                <a:rPr lang="es-PE" b="0" i="1" smtClean="0">
                                  <a:latin typeface="Cambria Math" panose="02040503050406030204" pitchFamily="18" charset="0"/>
                                </a:rPr>
                                <m:t>2</m:t>
                              </m:r>
                            </m:sup>
                          </m:sSubSup>
                        </m:den>
                      </m:f>
                    </m:oMath>
                  </m:oMathPara>
                </a14:m>
                <a:endParaRPr lang="es-PE" dirty="0"/>
              </a:p>
            </p:txBody>
          </p:sp>
        </mc:Choice>
        <mc:Fallback>
          <p:sp>
            <p:nvSpPr>
              <p:cNvPr id="3" name="Marcador de contenido 2"/>
              <p:cNvSpPr>
                <a:spLocks noGrp="1" noRot="1" noChangeAspect="1" noMove="1" noResize="1" noEditPoints="1" noAdjustHandles="1" noChangeArrowheads="1" noChangeShapeType="1" noTextEdit="1"/>
              </p:cNvSpPr>
              <p:nvPr>
                <p:ph idx="1"/>
              </p:nvPr>
            </p:nvSpPr>
            <p:spPr>
              <a:blipFill>
                <a:blip r:embed="rId2"/>
                <a:stretch>
                  <a:fillRect l="-1217" t="-2241"/>
                </a:stretch>
              </a:blipFill>
            </p:spPr>
            <p:txBody>
              <a:bodyPr/>
              <a:lstStyle/>
              <a:p>
                <a:r>
                  <a:rPr lang="es-PE">
                    <a:noFill/>
                  </a:rPr>
                  <a:t> </a:t>
                </a:r>
              </a:p>
            </p:txBody>
          </p:sp>
        </mc:Fallback>
      </mc:AlternateContent>
      <p:pic>
        <p:nvPicPr>
          <p:cNvPr id="4" name="Imagen 3"/>
          <p:cNvPicPr>
            <a:picLocks noChangeAspect="1"/>
          </p:cNvPicPr>
          <p:nvPr/>
        </p:nvPicPr>
        <p:blipFill>
          <a:blip r:embed="rId3"/>
          <a:stretch>
            <a:fillRect/>
          </a:stretch>
        </p:blipFill>
        <p:spPr>
          <a:xfrm>
            <a:off x="838200" y="5512158"/>
            <a:ext cx="5931103" cy="664805"/>
          </a:xfrm>
          <a:prstGeom prst="rect">
            <a:avLst/>
          </a:prstGeom>
        </p:spPr>
      </p:pic>
    </p:spTree>
    <p:extLst>
      <p:ext uri="{BB962C8B-B14F-4D97-AF65-F5344CB8AC3E}">
        <p14:creationId xmlns:p14="http://schemas.microsoft.com/office/powerpoint/2010/main" val="4101182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Función 46: Protección de secuencia negativa.</a:t>
            </a:r>
            <a:endParaRPr lang="es-PE" b="1" dirty="0"/>
          </a:p>
        </p:txBody>
      </p:sp>
      <p:sp>
        <p:nvSpPr>
          <p:cNvPr id="5" name="Marcador de contenido 4"/>
          <p:cNvSpPr>
            <a:spLocks noGrp="1"/>
          </p:cNvSpPr>
          <p:nvPr>
            <p:ph idx="1"/>
          </p:nvPr>
        </p:nvSpPr>
        <p:spPr/>
        <p:txBody>
          <a:bodyPr/>
          <a:lstStyle/>
          <a:p>
            <a:pPr algn="just"/>
            <a:r>
              <a:rPr lang="es-PE" dirty="0"/>
              <a:t>Característica de la función ajustada de protección de corriente de secuencia negativa de tiempo Inverso.</a:t>
            </a:r>
          </a:p>
          <a:p>
            <a:endParaRPr lang="es-PE" dirty="0"/>
          </a:p>
        </p:txBody>
      </p:sp>
      <p:pic>
        <p:nvPicPr>
          <p:cNvPr id="6" name="Imagen 5"/>
          <p:cNvPicPr>
            <a:picLocks noChangeAspect="1"/>
          </p:cNvPicPr>
          <p:nvPr/>
        </p:nvPicPr>
        <p:blipFill>
          <a:blip r:embed="rId2"/>
          <a:stretch>
            <a:fillRect/>
          </a:stretch>
        </p:blipFill>
        <p:spPr>
          <a:xfrm>
            <a:off x="4283945" y="3030204"/>
            <a:ext cx="3876829" cy="3444469"/>
          </a:xfrm>
          <a:prstGeom prst="rect">
            <a:avLst/>
          </a:prstGeom>
        </p:spPr>
      </p:pic>
    </p:spTree>
    <p:extLst>
      <p:ext uri="{BB962C8B-B14F-4D97-AF65-F5344CB8AC3E}">
        <p14:creationId xmlns:p14="http://schemas.microsoft.com/office/powerpoint/2010/main" val="4037459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Función 21G:Proteccion de respaldo.</a:t>
            </a:r>
            <a:endParaRPr lang="es-PE" dirty="0"/>
          </a:p>
        </p:txBody>
      </p:sp>
      <p:sp>
        <p:nvSpPr>
          <p:cNvPr id="3" name="Marcador de contenido 2"/>
          <p:cNvSpPr>
            <a:spLocks noGrp="1"/>
          </p:cNvSpPr>
          <p:nvPr>
            <p:ph idx="1"/>
          </p:nvPr>
        </p:nvSpPr>
        <p:spPr>
          <a:xfrm>
            <a:off x="845127" y="1691322"/>
            <a:ext cx="10515600" cy="4351338"/>
          </a:xfrm>
        </p:spPr>
        <p:txBody>
          <a:bodyPr/>
          <a:lstStyle/>
          <a:p>
            <a:r>
              <a:rPr lang="es-PE" dirty="0"/>
              <a:t>Protección de distancia.</a:t>
            </a:r>
          </a:p>
          <a:p>
            <a:r>
              <a:rPr lang="es-PE" dirty="0"/>
              <a:t>Impedancia protegida: 70%.</a:t>
            </a:r>
          </a:p>
          <a:p>
            <a:r>
              <a:rPr lang="es-PE" dirty="0"/>
              <a:t>Impedancia de zona protegida.</a:t>
            </a:r>
          </a:p>
          <a:p>
            <a:endParaRPr lang="es-PE" dirty="0"/>
          </a:p>
        </p:txBody>
      </p:sp>
      <p:pic>
        <p:nvPicPr>
          <p:cNvPr id="4" name="Imagen 3"/>
          <p:cNvPicPr>
            <a:picLocks noChangeAspect="1"/>
          </p:cNvPicPr>
          <p:nvPr/>
        </p:nvPicPr>
        <p:blipFill>
          <a:blip r:embed="rId2"/>
          <a:stretch>
            <a:fillRect/>
          </a:stretch>
        </p:blipFill>
        <p:spPr>
          <a:xfrm>
            <a:off x="2920903" y="3344429"/>
            <a:ext cx="6364048" cy="1268581"/>
          </a:xfrm>
          <a:prstGeom prst="rect">
            <a:avLst/>
          </a:prstGeom>
        </p:spPr>
      </p:pic>
      <p:pic>
        <p:nvPicPr>
          <p:cNvPr id="5" name="Imagen 4"/>
          <p:cNvPicPr>
            <a:picLocks noChangeAspect="1"/>
          </p:cNvPicPr>
          <p:nvPr/>
        </p:nvPicPr>
        <p:blipFill>
          <a:blip r:embed="rId3"/>
          <a:stretch>
            <a:fillRect/>
          </a:stretch>
        </p:blipFill>
        <p:spPr>
          <a:xfrm>
            <a:off x="3569941" y="4881226"/>
            <a:ext cx="4437718" cy="1161434"/>
          </a:xfrm>
          <a:prstGeom prst="rect">
            <a:avLst/>
          </a:prstGeom>
        </p:spPr>
      </p:pic>
    </p:spTree>
    <p:extLst>
      <p:ext uri="{BB962C8B-B14F-4D97-AF65-F5344CB8AC3E}">
        <p14:creationId xmlns:p14="http://schemas.microsoft.com/office/powerpoint/2010/main" val="3156412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Función 40: Protección de perdida de excitación</a:t>
            </a:r>
            <a:endParaRPr lang="es-PE" b="1" dirty="0"/>
          </a:p>
        </p:txBody>
      </p:sp>
      <p:sp>
        <p:nvSpPr>
          <p:cNvPr id="3" name="Marcador de contenido 2"/>
          <p:cNvSpPr>
            <a:spLocks noGrp="1"/>
          </p:cNvSpPr>
          <p:nvPr>
            <p:ph idx="1"/>
          </p:nvPr>
        </p:nvSpPr>
        <p:spPr>
          <a:xfrm>
            <a:off x="683654" y="1825625"/>
            <a:ext cx="10515600" cy="4351338"/>
          </a:xfrm>
        </p:spPr>
        <p:txBody>
          <a:bodyPr/>
          <a:lstStyle/>
          <a:p>
            <a:pPr algn="just"/>
            <a:r>
              <a:rPr lang="es-PE" dirty="0"/>
              <a:t>El cambio de generador síncrono a asíncrono genera una perdida de carga capacitiva.</a:t>
            </a:r>
          </a:p>
          <a:p>
            <a:pPr algn="just"/>
            <a:r>
              <a:rPr lang="es-PE" dirty="0"/>
              <a:t>Su ajuste es en base a este esquema:</a:t>
            </a:r>
          </a:p>
          <a:p>
            <a:endParaRPr lang="es-PE" dirty="0"/>
          </a:p>
        </p:txBody>
      </p:sp>
      <p:pic>
        <p:nvPicPr>
          <p:cNvPr id="6" name="Imagen 5"/>
          <p:cNvPicPr>
            <a:picLocks noChangeAspect="1"/>
          </p:cNvPicPr>
          <p:nvPr/>
        </p:nvPicPr>
        <p:blipFill>
          <a:blip r:embed="rId2"/>
          <a:stretch>
            <a:fillRect/>
          </a:stretch>
        </p:blipFill>
        <p:spPr>
          <a:xfrm>
            <a:off x="1839287" y="3381912"/>
            <a:ext cx="3966492" cy="3050690"/>
          </a:xfrm>
          <a:prstGeom prst="rect">
            <a:avLst/>
          </a:prstGeom>
        </p:spPr>
      </p:pic>
      <p:pic>
        <p:nvPicPr>
          <p:cNvPr id="7" name="Imagen 6"/>
          <p:cNvPicPr>
            <a:picLocks noChangeAspect="1"/>
          </p:cNvPicPr>
          <p:nvPr/>
        </p:nvPicPr>
        <p:blipFill>
          <a:blip r:embed="rId3"/>
          <a:stretch>
            <a:fillRect/>
          </a:stretch>
        </p:blipFill>
        <p:spPr>
          <a:xfrm>
            <a:off x="6658377" y="3923617"/>
            <a:ext cx="3419773" cy="1317550"/>
          </a:xfrm>
          <a:prstGeom prst="rect">
            <a:avLst/>
          </a:prstGeom>
        </p:spPr>
      </p:pic>
    </p:spTree>
    <p:extLst>
      <p:ext uri="{BB962C8B-B14F-4D97-AF65-F5344CB8AC3E}">
        <p14:creationId xmlns:p14="http://schemas.microsoft.com/office/powerpoint/2010/main" val="2452847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97643" y="329595"/>
            <a:ext cx="11713473" cy="1325563"/>
          </a:xfrm>
        </p:spPr>
        <p:txBody>
          <a:bodyPr>
            <a:normAutofit/>
          </a:bodyPr>
          <a:lstStyle/>
          <a:p>
            <a:r>
              <a:rPr lang="es-MX" b="1" dirty="0"/>
              <a:t>Función 49:Proteccion de sobrecarga RTD(Termostato)</a:t>
            </a:r>
            <a:endParaRPr lang="es-PE" b="1" dirty="0"/>
          </a:p>
        </p:txBody>
      </p:sp>
      <p:sp>
        <p:nvSpPr>
          <p:cNvPr id="3" name="Marcador de contenido 2"/>
          <p:cNvSpPr>
            <a:spLocks noGrp="1"/>
          </p:cNvSpPr>
          <p:nvPr>
            <p:ph idx="1"/>
          </p:nvPr>
        </p:nvSpPr>
        <p:spPr>
          <a:xfrm>
            <a:off x="697643" y="1744544"/>
            <a:ext cx="10515600" cy="4351337"/>
          </a:xfrm>
        </p:spPr>
        <p:txBody>
          <a:bodyPr/>
          <a:lstStyle/>
          <a:p>
            <a:pPr algn="just"/>
            <a:r>
              <a:rPr lang="es-PE" dirty="0"/>
              <a:t>Para el estator 49E:</a:t>
            </a:r>
          </a:p>
          <a:p>
            <a:pPr marL="0" indent="0" algn="just">
              <a:buNone/>
            </a:pPr>
            <a:r>
              <a:rPr lang="es-PE" dirty="0"/>
              <a:t>En base a la norma ASA-C 50.13(Requerimiento estándar americano para generadores síncronos de rotor cilíndrico)</a:t>
            </a:r>
          </a:p>
          <a:p>
            <a:pPr marL="0" indent="0">
              <a:buNone/>
            </a:pPr>
            <a:endParaRPr lang="es-PE" dirty="0"/>
          </a:p>
        </p:txBody>
      </p:sp>
      <p:graphicFrame>
        <p:nvGraphicFramePr>
          <p:cNvPr id="5" name="Tabla 4"/>
          <p:cNvGraphicFramePr>
            <a:graphicFrameLocks noGrp="1"/>
          </p:cNvGraphicFramePr>
          <p:nvPr>
            <p:extLst>
              <p:ext uri="{D42A27DB-BD31-4B8C-83A1-F6EECF244321}">
                <p14:modId xmlns:p14="http://schemas.microsoft.com/office/powerpoint/2010/main" val="3711447524"/>
              </p:ext>
            </p:extLst>
          </p:nvPr>
        </p:nvGraphicFramePr>
        <p:xfrm>
          <a:off x="1601182" y="3248879"/>
          <a:ext cx="4131026" cy="3223554"/>
        </p:xfrm>
        <a:graphic>
          <a:graphicData uri="http://schemas.openxmlformats.org/drawingml/2006/table">
            <a:tbl>
              <a:tblPr firstRow="1" bandRow="1">
                <a:tableStyleId>{5C22544A-7EE6-4342-B048-85BDC9FD1C3A}</a:tableStyleId>
              </a:tblPr>
              <a:tblGrid>
                <a:gridCol w="3137967">
                  <a:extLst>
                    <a:ext uri="{9D8B030D-6E8A-4147-A177-3AD203B41FA5}">
                      <a16:colId xmlns:a16="http://schemas.microsoft.com/office/drawing/2014/main" val="20000"/>
                    </a:ext>
                  </a:extLst>
                </a:gridCol>
                <a:gridCol w="993059">
                  <a:extLst>
                    <a:ext uri="{9D8B030D-6E8A-4147-A177-3AD203B41FA5}">
                      <a16:colId xmlns:a16="http://schemas.microsoft.com/office/drawing/2014/main" val="20001"/>
                    </a:ext>
                  </a:extLst>
                </a:gridCol>
              </a:tblGrid>
              <a:tr h="276581">
                <a:tc>
                  <a:txBody>
                    <a:bodyPr/>
                    <a:lstStyle/>
                    <a:p>
                      <a:r>
                        <a:rPr lang="es-PE" sz="1600" dirty="0"/>
                        <a:t>Dato</a:t>
                      </a:r>
                      <a:r>
                        <a:rPr lang="es-PE" sz="1600" baseline="0" dirty="0"/>
                        <a:t> a configurar</a:t>
                      </a:r>
                      <a:endParaRPr lang="es-PE" sz="1600" dirty="0"/>
                    </a:p>
                  </a:txBody>
                  <a:tcPr/>
                </a:tc>
                <a:tc>
                  <a:txBody>
                    <a:bodyPr/>
                    <a:lstStyle/>
                    <a:p>
                      <a:r>
                        <a:rPr lang="es-PE" sz="1600" dirty="0"/>
                        <a:t>Valor.</a:t>
                      </a:r>
                    </a:p>
                  </a:txBody>
                  <a:tcPr/>
                </a:tc>
                <a:extLst>
                  <a:ext uri="{0D108BD9-81ED-4DB2-BD59-A6C34878D82A}">
                    <a16:rowId xmlns:a16="http://schemas.microsoft.com/office/drawing/2014/main" val="10000"/>
                  </a:ext>
                </a:extLst>
              </a:tr>
              <a:tr h="484017">
                <a:tc>
                  <a:txBody>
                    <a:bodyPr/>
                    <a:lstStyle/>
                    <a:p>
                      <a:r>
                        <a:rPr lang="es-PE" sz="1600" dirty="0" err="1"/>
                        <a:t>Ib</a:t>
                      </a:r>
                      <a:r>
                        <a:rPr lang="es-PE" sz="1600" dirty="0"/>
                        <a:t> (Corriente de referencia)</a:t>
                      </a:r>
                    </a:p>
                  </a:txBody>
                  <a:tcPr/>
                </a:tc>
                <a:tc>
                  <a:txBody>
                    <a:bodyPr/>
                    <a:lstStyle/>
                    <a:p>
                      <a:r>
                        <a:rPr lang="es-PE" sz="1600" dirty="0"/>
                        <a:t>1.0 In</a:t>
                      </a:r>
                    </a:p>
                  </a:txBody>
                  <a:tcPr/>
                </a:tc>
                <a:extLst>
                  <a:ext uri="{0D108BD9-81ED-4DB2-BD59-A6C34878D82A}">
                    <a16:rowId xmlns:a16="http://schemas.microsoft.com/office/drawing/2014/main" val="10001"/>
                  </a:ext>
                </a:extLst>
              </a:tr>
              <a:tr h="276581">
                <a:tc>
                  <a:txBody>
                    <a:bodyPr/>
                    <a:lstStyle/>
                    <a:p>
                      <a:r>
                        <a:rPr lang="es-PE" sz="1600" dirty="0"/>
                        <a:t>I (Corriente permitida)</a:t>
                      </a:r>
                    </a:p>
                  </a:txBody>
                  <a:tcPr/>
                </a:tc>
                <a:tc>
                  <a:txBody>
                    <a:bodyPr/>
                    <a:lstStyle/>
                    <a:p>
                      <a:r>
                        <a:rPr lang="es-PE" sz="1600" dirty="0"/>
                        <a:t>1.1Ib</a:t>
                      </a:r>
                    </a:p>
                  </a:txBody>
                  <a:tcPr/>
                </a:tc>
                <a:extLst>
                  <a:ext uri="{0D108BD9-81ED-4DB2-BD59-A6C34878D82A}">
                    <a16:rowId xmlns:a16="http://schemas.microsoft.com/office/drawing/2014/main" val="10002"/>
                  </a:ext>
                </a:extLst>
              </a:tr>
              <a:tr h="276581">
                <a:tc>
                  <a:txBody>
                    <a:bodyPr/>
                    <a:lstStyle/>
                    <a:p>
                      <a:r>
                        <a:rPr lang="es-PE" sz="1600" dirty="0"/>
                        <a:t>K1 (Multiplicador1)</a:t>
                      </a:r>
                    </a:p>
                  </a:txBody>
                  <a:tcPr/>
                </a:tc>
                <a:tc>
                  <a:txBody>
                    <a:bodyPr/>
                    <a:lstStyle/>
                    <a:p>
                      <a:r>
                        <a:rPr lang="es-PE" sz="1600" dirty="0"/>
                        <a:t>4.14s</a:t>
                      </a:r>
                    </a:p>
                  </a:txBody>
                  <a:tcPr/>
                </a:tc>
                <a:extLst>
                  <a:ext uri="{0D108BD9-81ED-4DB2-BD59-A6C34878D82A}">
                    <a16:rowId xmlns:a16="http://schemas.microsoft.com/office/drawing/2014/main" val="10003"/>
                  </a:ext>
                </a:extLst>
              </a:tr>
              <a:tr h="484017">
                <a:tc>
                  <a:txBody>
                    <a:bodyPr/>
                    <a:lstStyle/>
                    <a:p>
                      <a:r>
                        <a:rPr lang="es-PE" sz="1600" dirty="0" err="1"/>
                        <a:t>Tmin</a:t>
                      </a:r>
                      <a:r>
                        <a:rPr lang="es-PE" sz="1600" dirty="0"/>
                        <a:t>(Tiempo</a:t>
                      </a:r>
                      <a:r>
                        <a:rPr lang="es-PE" sz="1600" baseline="0" dirty="0"/>
                        <a:t> de operación </a:t>
                      </a:r>
                      <a:r>
                        <a:rPr lang="es-PE" sz="1600" baseline="0" dirty="0" err="1"/>
                        <a:t>minimo</a:t>
                      </a:r>
                      <a:r>
                        <a:rPr lang="es-PE" sz="1600" baseline="0" dirty="0"/>
                        <a:t>)</a:t>
                      </a:r>
                      <a:endParaRPr lang="es-PE" sz="1600" dirty="0"/>
                    </a:p>
                  </a:txBody>
                  <a:tcPr/>
                </a:tc>
                <a:tc>
                  <a:txBody>
                    <a:bodyPr/>
                    <a:lstStyle/>
                    <a:p>
                      <a:r>
                        <a:rPr lang="es-PE" sz="1600" dirty="0"/>
                        <a:t>10s</a:t>
                      </a:r>
                    </a:p>
                  </a:txBody>
                  <a:tcPr/>
                </a:tc>
                <a:extLst>
                  <a:ext uri="{0D108BD9-81ED-4DB2-BD59-A6C34878D82A}">
                    <a16:rowId xmlns:a16="http://schemas.microsoft.com/office/drawing/2014/main" val="10004"/>
                  </a:ext>
                </a:extLst>
              </a:tr>
              <a:tr h="484017">
                <a:tc>
                  <a:txBody>
                    <a:bodyPr/>
                    <a:lstStyle/>
                    <a:p>
                      <a:r>
                        <a:rPr lang="es-PE" sz="1600" dirty="0" err="1"/>
                        <a:t>Tg</a:t>
                      </a:r>
                      <a:r>
                        <a:rPr lang="es-PE" sz="1600" dirty="0"/>
                        <a:t> (</a:t>
                      </a:r>
                      <a:r>
                        <a:rPr lang="es-PE" sz="1600" baseline="0" dirty="0"/>
                        <a:t>Característica efectiva de tiempo inverso)</a:t>
                      </a:r>
                      <a:endParaRPr lang="es-PE" sz="1600" dirty="0"/>
                    </a:p>
                  </a:txBody>
                  <a:tcPr/>
                </a:tc>
                <a:tc>
                  <a:txBody>
                    <a:bodyPr/>
                    <a:lstStyle/>
                    <a:p>
                      <a:r>
                        <a:rPr lang="es-PE" sz="1600" dirty="0"/>
                        <a:t>120s</a:t>
                      </a:r>
                    </a:p>
                  </a:txBody>
                  <a:tcPr/>
                </a:tc>
                <a:extLst>
                  <a:ext uri="{0D108BD9-81ED-4DB2-BD59-A6C34878D82A}">
                    <a16:rowId xmlns:a16="http://schemas.microsoft.com/office/drawing/2014/main" val="10005"/>
                  </a:ext>
                </a:extLst>
              </a:tr>
              <a:tr h="276581">
                <a:tc>
                  <a:txBody>
                    <a:bodyPr/>
                    <a:lstStyle/>
                    <a:p>
                      <a:r>
                        <a:rPr lang="es-PE" sz="1600" dirty="0" err="1"/>
                        <a:t>Tmax</a:t>
                      </a:r>
                      <a:endParaRPr lang="es-PE" sz="1600" dirty="0"/>
                    </a:p>
                  </a:txBody>
                  <a:tcPr/>
                </a:tc>
                <a:tc>
                  <a:txBody>
                    <a:bodyPr/>
                    <a:lstStyle/>
                    <a:p>
                      <a:r>
                        <a:rPr lang="es-PE" sz="1600" dirty="0"/>
                        <a:t>300s</a:t>
                      </a:r>
                    </a:p>
                  </a:txBody>
                  <a:tcPr/>
                </a:tc>
                <a:extLst>
                  <a:ext uri="{0D108BD9-81ED-4DB2-BD59-A6C34878D82A}">
                    <a16:rowId xmlns:a16="http://schemas.microsoft.com/office/drawing/2014/main" val="10006"/>
                  </a:ext>
                </a:extLst>
              </a:tr>
              <a:tr h="276581">
                <a:tc>
                  <a:txBody>
                    <a:bodyPr/>
                    <a:lstStyle/>
                    <a:p>
                      <a:r>
                        <a:rPr lang="es-PE" sz="1600" dirty="0" err="1"/>
                        <a:t>TRset</a:t>
                      </a:r>
                      <a:endParaRPr lang="es-PE" sz="1600" dirty="0"/>
                    </a:p>
                  </a:txBody>
                  <a:tcPr/>
                </a:tc>
                <a:tc>
                  <a:txBody>
                    <a:bodyPr/>
                    <a:lstStyle/>
                    <a:p>
                      <a:r>
                        <a:rPr lang="es-PE" sz="1600" dirty="0"/>
                        <a:t>120s</a:t>
                      </a:r>
                    </a:p>
                  </a:txBody>
                  <a:tcPr/>
                </a:tc>
                <a:extLst>
                  <a:ext uri="{0D108BD9-81ED-4DB2-BD59-A6C34878D82A}">
                    <a16:rowId xmlns:a16="http://schemas.microsoft.com/office/drawing/2014/main" val="10007"/>
                  </a:ext>
                </a:extLst>
              </a:tr>
            </a:tbl>
          </a:graphicData>
        </a:graphic>
      </p:graphicFrame>
      <p:pic>
        <p:nvPicPr>
          <p:cNvPr id="4" name="Imagen 3"/>
          <p:cNvPicPr>
            <a:picLocks noChangeAspect="1"/>
          </p:cNvPicPr>
          <p:nvPr/>
        </p:nvPicPr>
        <p:blipFill>
          <a:blip r:embed="rId2"/>
          <a:stretch>
            <a:fillRect/>
          </a:stretch>
        </p:blipFill>
        <p:spPr>
          <a:xfrm>
            <a:off x="7481860" y="3169968"/>
            <a:ext cx="3731383" cy="3381375"/>
          </a:xfrm>
          <a:prstGeom prst="rect">
            <a:avLst/>
          </a:prstGeom>
        </p:spPr>
      </p:pic>
    </p:spTree>
    <p:extLst>
      <p:ext uri="{BB962C8B-B14F-4D97-AF65-F5344CB8AC3E}">
        <p14:creationId xmlns:p14="http://schemas.microsoft.com/office/powerpoint/2010/main" val="1682240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a:t>Función 49:Proteccion de sobrecarga RTD(Termostato)</a:t>
            </a:r>
            <a:endParaRPr lang="es-PE" b="1" dirty="0"/>
          </a:p>
        </p:txBody>
      </p:sp>
      <p:sp>
        <p:nvSpPr>
          <p:cNvPr id="3" name="Marcador de contenido 2"/>
          <p:cNvSpPr>
            <a:spLocks noGrp="1"/>
          </p:cNvSpPr>
          <p:nvPr>
            <p:ph idx="1"/>
          </p:nvPr>
        </p:nvSpPr>
        <p:spPr/>
        <p:txBody>
          <a:bodyPr/>
          <a:lstStyle/>
          <a:p>
            <a:pPr>
              <a:buFont typeface="Wingdings" panose="05000000000000000000" pitchFamily="2" charset="2"/>
              <a:buChar char="q"/>
            </a:pPr>
            <a:r>
              <a:rPr lang="es-PE" dirty="0"/>
              <a:t>Para el rotor 49R:</a:t>
            </a:r>
          </a:p>
          <a:p>
            <a:pPr marL="0" indent="0">
              <a:buNone/>
            </a:pPr>
            <a:r>
              <a:rPr lang="es-PE" dirty="0"/>
              <a:t>El rotor del generador es según la norma ASA-C50.13 con un rango de ajuste extendido</a:t>
            </a:r>
          </a:p>
          <a:p>
            <a:pPr>
              <a:buFont typeface="Wingdings" panose="05000000000000000000" pitchFamily="2" charset="2"/>
              <a:buChar char="q"/>
            </a:pPr>
            <a:r>
              <a:rPr lang="es-PE" dirty="0"/>
              <a:t>Usa también una corriente de referencia.</a:t>
            </a:r>
          </a:p>
          <a:p>
            <a:pPr>
              <a:buFont typeface="Wingdings" panose="05000000000000000000" pitchFamily="2" charset="2"/>
              <a:buChar char="q"/>
            </a:pPr>
            <a:r>
              <a:rPr lang="es-PE" dirty="0"/>
              <a:t>La configuración es la misma que la des estator pero el tiempo K1 es de 33.8 s.</a:t>
            </a:r>
          </a:p>
        </p:txBody>
      </p:sp>
    </p:spTree>
    <p:extLst>
      <p:ext uri="{BB962C8B-B14F-4D97-AF65-F5344CB8AC3E}">
        <p14:creationId xmlns:p14="http://schemas.microsoft.com/office/powerpoint/2010/main" val="2691042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b="1" dirty="0"/>
              <a:t>Función 49:Proteccion de sobrecarga RTD(Termostato)</a:t>
            </a:r>
            <a:endParaRPr lang="es-PE" b="1" dirty="0"/>
          </a:p>
        </p:txBody>
      </p:sp>
      <p:sp>
        <p:nvSpPr>
          <p:cNvPr id="3" name="Marcador de contenido 2"/>
          <p:cNvSpPr>
            <a:spLocks noGrp="1"/>
          </p:cNvSpPr>
          <p:nvPr>
            <p:ph idx="1"/>
          </p:nvPr>
        </p:nvSpPr>
        <p:spPr>
          <a:xfrm>
            <a:off x="735169" y="1786988"/>
            <a:ext cx="10515600" cy="4351338"/>
          </a:xfrm>
        </p:spPr>
        <p:txBody>
          <a:bodyPr/>
          <a:lstStyle/>
          <a:p>
            <a:r>
              <a:rPr lang="es-PE" dirty="0"/>
              <a:t>Cuida al generador de calentamientos causados por sobrecalentamiento.</a:t>
            </a:r>
          </a:p>
          <a:p>
            <a:endParaRPr lang="es-PE" dirty="0"/>
          </a:p>
        </p:txBody>
      </p:sp>
      <p:pic>
        <p:nvPicPr>
          <p:cNvPr id="4" name="Imagen 3"/>
          <p:cNvPicPr>
            <a:picLocks noChangeAspect="1"/>
          </p:cNvPicPr>
          <p:nvPr/>
        </p:nvPicPr>
        <p:blipFill>
          <a:blip r:embed="rId2"/>
          <a:stretch>
            <a:fillRect/>
          </a:stretch>
        </p:blipFill>
        <p:spPr>
          <a:xfrm>
            <a:off x="1500389" y="3067988"/>
            <a:ext cx="3333750" cy="1619921"/>
          </a:xfrm>
          <a:prstGeom prst="rect">
            <a:avLst/>
          </a:prstGeom>
        </p:spPr>
      </p:pic>
      <p:graphicFrame>
        <p:nvGraphicFramePr>
          <p:cNvPr id="5" name="Tabla 4"/>
          <p:cNvGraphicFramePr>
            <a:graphicFrameLocks noGrp="1"/>
          </p:cNvGraphicFramePr>
          <p:nvPr>
            <p:extLst/>
          </p:nvPr>
        </p:nvGraphicFramePr>
        <p:xfrm>
          <a:off x="5238839" y="2703013"/>
          <a:ext cx="3776372" cy="2255352"/>
        </p:xfrm>
        <a:graphic>
          <a:graphicData uri="http://schemas.openxmlformats.org/drawingml/2006/table">
            <a:tbl>
              <a:tblPr firstRow="1" bandRow="1">
                <a:tableStyleId>{5C22544A-7EE6-4342-B048-85BDC9FD1C3A}</a:tableStyleId>
              </a:tblPr>
              <a:tblGrid>
                <a:gridCol w="1888186">
                  <a:extLst>
                    <a:ext uri="{9D8B030D-6E8A-4147-A177-3AD203B41FA5}">
                      <a16:colId xmlns:a16="http://schemas.microsoft.com/office/drawing/2014/main" val="20000"/>
                    </a:ext>
                  </a:extLst>
                </a:gridCol>
                <a:gridCol w="1888186">
                  <a:extLst>
                    <a:ext uri="{9D8B030D-6E8A-4147-A177-3AD203B41FA5}">
                      <a16:colId xmlns:a16="http://schemas.microsoft.com/office/drawing/2014/main" val="20001"/>
                    </a:ext>
                  </a:extLst>
                </a:gridCol>
              </a:tblGrid>
              <a:tr h="375892">
                <a:tc>
                  <a:txBody>
                    <a:bodyPr/>
                    <a:lstStyle/>
                    <a:p>
                      <a:r>
                        <a:rPr lang="es-PE" dirty="0"/>
                        <a:t>Dato a</a:t>
                      </a:r>
                      <a:r>
                        <a:rPr lang="es-PE" baseline="0" dirty="0"/>
                        <a:t> configurar.</a:t>
                      </a:r>
                      <a:endParaRPr lang="es-PE" dirty="0"/>
                    </a:p>
                  </a:txBody>
                  <a:tcPr/>
                </a:tc>
                <a:tc>
                  <a:txBody>
                    <a:bodyPr/>
                    <a:lstStyle/>
                    <a:p>
                      <a:r>
                        <a:rPr lang="es-PE" dirty="0"/>
                        <a:t>Valor</a:t>
                      </a:r>
                    </a:p>
                  </a:txBody>
                  <a:tcPr/>
                </a:tc>
                <a:extLst>
                  <a:ext uri="{0D108BD9-81ED-4DB2-BD59-A6C34878D82A}">
                    <a16:rowId xmlns:a16="http://schemas.microsoft.com/office/drawing/2014/main" val="10000"/>
                  </a:ext>
                </a:extLst>
              </a:tr>
              <a:tr h="375892">
                <a:tc>
                  <a:txBody>
                    <a:bodyPr/>
                    <a:lstStyle/>
                    <a:p>
                      <a:r>
                        <a:rPr lang="es-PE" dirty="0"/>
                        <a:t>Theta-Begin</a:t>
                      </a:r>
                    </a:p>
                  </a:txBody>
                  <a:tcPr/>
                </a:tc>
                <a:tc>
                  <a:txBody>
                    <a:bodyPr/>
                    <a:lstStyle/>
                    <a:p>
                      <a:r>
                        <a:rPr lang="es-PE" dirty="0"/>
                        <a:t>1.0In</a:t>
                      </a:r>
                    </a:p>
                  </a:txBody>
                  <a:tcPr/>
                </a:tc>
                <a:extLst>
                  <a:ext uri="{0D108BD9-81ED-4DB2-BD59-A6C34878D82A}">
                    <a16:rowId xmlns:a16="http://schemas.microsoft.com/office/drawing/2014/main" val="10001"/>
                  </a:ext>
                </a:extLst>
              </a:tr>
              <a:tr h="375892">
                <a:tc>
                  <a:txBody>
                    <a:bodyPr/>
                    <a:lstStyle/>
                    <a:p>
                      <a:r>
                        <a:rPr lang="es-PE" dirty="0"/>
                        <a:t>Theta-</a:t>
                      </a:r>
                      <a:r>
                        <a:rPr lang="es-PE" dirty="0" err="1"/>
                        <a:t>Warm</a:t>
                      </a:r>
                      <a:endParaRPr lang="es-PE" dirty="0"/>
                    </a:p>
                  </a:txBody>
                  <a:tcPr/>
                </a:tc>
                <a:tc>
                  <a:txBody>
                    <a:bodyPr/>
                    <a:lstStyle/>
                    <a:p>
                      <a:r>
                        <a:rPr lang="es-PE" dirty="0"/>
                        <a:t>100%</a:t>
                      </a:r>
                    </a:p>
                  </a:txBody>
                  <a:tcPr/>
                </a:tc>
                <a:extLst>
                  <a:ext uri="{0D108BD9-81ED-4DB2-BD59-A6C34878D82A}">
                    <a16:rowId xmlns:a16="http://schemas.microsoft.com/office/drawing/2014/main" val="10002"/>
                  </a:ext>
                </a:extLst>
              </a:tr>
              <a:tr h="375892">
                <a:tc>
                  <a:txBody>
                    <a:bodyPr/>
                    <a:lstStyle/>
                    <a:p>
                      <a:r>
                        <a:rPr lang="es-PE" dirty="0"/>
                        <a:t>Theta-</a:t>
                      </a:r>
                      <a:r>
                        <a:rPr lang="es-PE" dirty="0" err="1"/>
                        <a:t>Trip</a:t>
                      </a:r>
                      <a:endParaRPr lang="es-PE" dirty="0"/>
                    </a:p>
                  </a:txBody>
                  <a:tcPr/>
                </a:tc>
                <a:tc>
                  <a:txBody>
                    <a:bodyPr/>
                    <a:lstStyle/>
                    <a:p>
                      <a:r>
                        <a:rPr lang="es-PE" dirty="0"/>
                        <a:t>105%</a:t>
                      </a:r>
                    </a:p>
                  </a:txBody>
                  <a:tcPr/>
                </a:tc>
                <a:extLst>
                  <a:ext uri="{0D108BD9-81ED-4DB2-BD59-A6C34878D82A}">
                    <a16:rowId xmlns:a16="http://schemas.microsoft.com/office/drawing/2014/main" val="10003"/>
                  </a:ext>
                </a:extLst>
              </a:tr>
              <a:tr h="375892">
                <a:tc>
                  <a:txBody>
                    <a:bodyPr/>
                    <a:lstStyle/>
                    <a:p>
                      <a:r>
                        <a:rPr lang="es-PE" dirty="0" err="1"/>
                        <a:t>Ib</a:t>
                      </a:r>
                      <a:endParaRPr lang="es-PE" dirty="0"/>
                    </a:p>
                  </a:txBody>
                  <a:tcPr/>
                </a:tc>
                <a:tc>
                  <a:txBody>
                    <a:bodyPr/>
                    <a:lstStyle/>
                    <a:p>
                      <a:r>
                        <a:rPr lang="es-PE" dirty="0"/>
                        <a:t>110%</a:t>
                      </a:r>
                    </a:p>
                  </a:txBody>
                  <a:tcPr/>
                </a:tc>
                <a:extLst>
                  <a:ext uri="{0D108BD9-81ED-4DB2-BD59-A6C34878D82A}">
                    <a16:rowId xmlns:a16="http://schemas.microsoft.com/office/drawing/2014/main" val="10004"/>
                  </a:ext>
                </a:extLst>
              </a:tr>
              <a:tr h="375892">
                <a:tc>
                  <a:txBody>
                    <a:bodyPr/>
                    <a:lstStyle/>
                    <a:p>
                      <a:r>
                        <a:rPr lang="es-PE" dirty="0"/>
                        <a:t>Time</a:t>
                      </a:r>
                      <a:r>
                        <a:rPr lang="es-PE" baseline="0" dirty="0"/>
                        <a:t> </a:t>
                      </a:r>
                      <a:r>
                        <a:rPr lang="es-PE" baseline="0" dirty="0" err="1"/>
                        <a:t>constant</a:t>
                      </a:r>
                      <a:endParaRPr lang="es-PE" dirty="0"/>
                    </a:p>
                  </a:txBody>
                  <a:tcPr/>
                </a:tc>
                <a:tc>
                  <a:txBody>
                    <a:bodyPr/>
                    <a:lstStyle/>
                    <a:p>
                      <a:r>
                        <a:rPr lang="es-PE" dirty="0"/>
                        <a:t>10min.</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67875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59:Proteccion de sobre voltaje.</a:t>
            </a:r>
            <a:endParaRPr lang="es-PE" dirty="0"/>
          </a:p>
        </p:txBody>
      </p:sp>
      <p:sp>
        <p:nvSpPr>
          <p:cNvPr id="3" name="Marcador de contenido 2"/>
          <p:cNvSpPr>
            <a:spLocks noGrp="1"/>
          </p:cNvSpPr>
          <p:nvPr>
            <p:ph idx="1"/>
          </p:nvPr>
        </p:nvSpPr>
        <p:spPr/>
        <p:txBody>
          <a:bodyPr/>
          <a:lstStyle/>
          <a:p>
            <a:r>
              <a:rPr lang="es-PE" dirty="0"/>
              <a:t>Valores a configurar:</a:t>
            </a:r>
          </a:p>
          <a:p>
            <a:endParaRPr lang="es-PE" dirty="0"/>
          </a:p>
        </p:txBody>
      </p:sp>
      <p:graphicFrame>
        <p:nvGraphicFramePr>
          <p:cNvPr id="4" name="Tabla 3"/>
          <p:cNvGraphicFramePr>
            <a:graphicFrameLocks noGrp="1"/>
          </p:cNvGraphicFramePr>
          <p:nvPr>
            <p:extLst/>
          </p:nvPr>
        </p:nvGraphicFramePr>
        <p:xfrm>
          <a:off x="2032000" y="2651497"/>
          <a:ext cx="8128000" cy="1889451"/>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s-PE" dirty="0"/>
                        <a:t>Dato a configurar.</a:t>
                      </a:r>
                    </a:p>
                  </a:txBody>
                  <a:tcPr/>
                </a:tc>
                <a:tc>
                  <a:txBody>
                    <a:bodyPr/>
                    <a:lstStyle/>
                    <a:p>
                      <a:r>
                        <a:rPr lang="es-PE" dirty="0"/>
                        <a:t>Valor.</a:t>
                      </a:r>
                    </a:p>
                  </a:txBody>
                  <a:tcPr/>
                </a:tc>
                <a:extLst>
                  <a:ext uri="{0D108BD9-81ED-4DB2-BD59-A6C34878D82A}">
                    <a16:rowId xmlns:a16="http://schemas.microsoft.com/office/drawing/2014/main" val="10000"/>
                  </a:ext>
                </a:extLst>
              </a:tr>
              <a:tr h="370840">
                <a:tc>
                  <a:txBody>
                    <a:bodyPr/>
                    <a:lstStyle/>
                    <a:p>
                      <a:r>
                        <a:rPr lang="es-PE" dirty="0" err="1"/>
                        <a:t>Sobrevoltaje</a:t>
                      </a:r>
                      <a:r>
                        <a:rPr lang="es-PE" baseline="0" dirty="0"/>
                        <a:t>.</a:t>
                      </a:r>
                      <a:endParaRPr lang="es-PE" dirty="0"/>
                    </a:p>
                  </a:txBody>
                  <a:tcPr/>
                </a:tc>
                <a:tc>
                  <a:txBody>
                    <a:bodyPr/>
                    <a:lstStyle/>
                    <a:p>
                      <a:r>
                        <a:rPr lang="es-PE" dirty="0"/>
                        <a:t>1.2</a:t>
                      </a:r>
                      <a:r>
                        <a:rPr lang="es-PE" baseline="0" dirty="0"/>
                        <a:t> </a:t>
                      </a:r>
                      <a:r>
                        <a:rPr lang="es-PE" baseline="0" dirty="0" err="1"/>
                        <a:t>Vn</a:t>
                      </a:r>
                      <a:endParaRPr lang="es-PE" dirty="0"/>
                    </a:p>
                  </a:txBody>
                  <a:tcPr/>
                </a:tc>
                <a:extLst>
                  <a:ext uri="{0D108BD9-81ED-4DB2-BD59-A6C34878D82A}">
                    <a16:rowId xmlns:a16="http://schemas.microsoft.com/office/drawing/2014/main" val="10001"/>
                  </a:ext>
                </a:extLst>
              </a:tr>
              <a:tr h="406091">
                <a:tc>
                  <a:txBody>
                    <a:bodyPr/>
                    <a:lstStyle/>
                    <a:p>
                      <a:r>
                        <a:rPr lang="es-PE" dirty="0" err="1"/>
                        <a:t>Fmin</a:t>
                      </a:r>
                      <a:endParaRPr lang="es-PE" dirty="0"/>
                    </a:p>
                  </a:txBody>
                  <a:tcPr/>
                </a:tc>
                <a:tc>
                  <a:txBody>
                    <a:bodyPr/>
                    <a:lstStyle/>
                    <a:p>
                      <a:r>
                        <a:rPr lang="es-PE" dirty="0"/>
                        <a:t>40Hz</a:t>
                      </a:r>
                    </a:p>
                  </a:txBody>
                  <a:tcPr/>
                </a:tc>
                <a:extLst>
                  <a:ext uri="{0D108BD9-81ED-4DB2-BD59-A6C34878D82A}">
                    <a16:rowId xmlns:a16="http://schemas.microsoft.com/office/drawing/2014/main" val="10002"/>
                  </a:ext>
                </a:extLst>
              </a:tr>
              <a:tr h="370840">
                <a:tc>
                  <a:txBody>
                    <a:bodyPr/>
                    <a:lstStyle/>
                    <a:p>
                      <a:r>
                        <a:rPr lang="es-PE" dirty="0" err="1"/>
                        <a:t>Reatardo</a:t>
                      </a:r>
                      <a:endParaRPr lang="es-PE" dirty="0"/>
                    </a:p>
                  </a:txBody>
                  <a:tcPr/>
                </a:tc>
                <a:tc>
                  <a:txBody>
                    <a:bodyPr/>
                    <a:lstStyle/>
                    <a:p>
                      <a:r>
                        <a:rPr lang="es-PE" dirty="0"/>
                        <a:t>5 s</a:t>
                      </a:r>
                    </a:p>
                  </a:txBody>
                  <a:tcPr/>
                </a:tc>
                <a:extLst>
                  <a:ext uri="{0D108BD9-81ED-4DB2-BD59-A6C34878D82A}">
                    <a16:rowId xmlns:a16="http://schemas.microsoft.com/office/drawing/2014/main" val="10003"/>
                  </a:ext>
                </a:extLst>
              </a:tr>
              <a:tr h="370840">
                <a:tc>
                  <a:txBody>
                    <a:bodyPr/>
                    <a:lstStyle/>
                    <a:p>
                      <a:r>
                        <a:rPr lang="es-PE" dirty="0"/>
                        <a:t>Sobre o </a:t>
                      </a:r>
                      <a:r>
                        <a:rPr lang="es-PE" dirty="0" err="1"/>
                        <a:t>bajovoltaje</a:t>
                      </a:r>
                      <a:endParaRPr lang="es-PE" dirty="0"/>
                    </a:p>
                  </a:txBody>
                  <a:tcPr/>
                </a:tc>
                <a:tc>
                  <a:txBody>
                    <a:bodyPr/>
                    <a:lstStyle/>
                    <a:p>
                      <a:r>
                        <a:rPr lang="es-PE" dirty="0"/>
                        <a:t>Max</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12208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04121" y="139969"/>
            <a:ext cx="10515600" cy="1325562"/>
          </a:xfrm>
        </p:spPr>
        <p:txBody>
          <a:bodyPr/>
          <a:lstStyle/>
          <a:p>
            <a:r>
              <a:rPr lang="es-MX" b="1" dirty="0"/>
              <a:t>Función 64G:Proteccion de desfase de neutro.</a:t>
            </a:r>
            <a:endParaRPr lang="es-PE" b="1" dirty="0"/>
          </a:p>
        </p:txBody>
      </p:sp>
      <p:sp>
        <p:nvSpPr>
          <p:cNvPr id="4" name="23 Rectángulo"/>
          <p:cNvSpPr>
            <a:spLocks noChangeArrowheads="1"/>
          </p:cNvSpPr>
          <p:nvPr/>
        </p:nvSpPr>
        <p:spPr bwMode="auto">
          <a:xfrm>
            <a:off x="1196440" y="1539876"/>
            <a:ext cx="74168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es-ES" altLang="es-PE" sz="1600" dirty="0"/>
              <a:t>El neutro del generador está conectado a tierra mediante un  transformador de distribución, con una resistencia ubicada en el secundario.</a:t>
            </a:r>
            <a:endParaRPr lang="es-EC" altLang="es-PE" sz="1600" dirty="0"/>
          </a:p>
        </p:txBody>
      </p:sp>
      <p:pic>
        <p:nvPicPr>
          <p:cNvPr id="5" name="24 Imagen"/>
          <p:cNvPicPr>
            <a:picLocks noChangeAspect="1" noChangeArrowheads="1"/>
          </p:cNvPicPr>
          <p:nvPr/>
        </p:nvPicPr>
        <p:blipFill>
          <a:blip r:embed="rId2">
            <a:extLst>
              <a:ext uri="{28A0092B-C50C-407E-A947-70E740481C1C}">
                <a14:useLocalDpi xmlns:a14="http://schemas.microsoft.com/office/drawing/2010/main" val="0"/>
              </a:ext>
            </a:extLst>
          </a:blip>
          <a:srcRect l="29393" t="18408" r="24261" b="29105"/>
          <a:stretch>
            <a:fillRect/>
          </a:stretch>
        </p:blipFill>
        <p:spPr bwMode="auto">
          <a:xfrm>
            <a:off x="6992509" y="1993912"/>
            <a:ext cx="4087082" cy="219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1074336" y="2535506"/>
            <a:ext cx="55435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 typeface="Wingdings" panose="05000000000000000000" pitchFamily="2" charset="2"/>
              <a:buChar char="ü"/>
            </a:pPr>
            <a:r>
              <a:rPr lang="es-ES" altLang="es-PE" sz="1600" dirty="0">
                <a:ea typeface="Times New Roman" panose="02020603050405020304" pitchFamily="18" charset="0"/>
              </a:rPr>
              <a:t>Detectar las fallas en el 100% del devanado </a:t>
            </a:r>
            <a:r>
              <a:rPr lang="es-ES" altLang="es-PE" sz="1600" dirty="0" err="1">
                <a:ea typeface="Times New Roman" panose="02020603050405020304" pitchFamily="18" charset="0"/>
              </a:rPr>
              <a:t>estatórico</a:t>
            </a:r>
            <a:r>
              <a:rPr lang="es-ES" altLang="es-PE" sz="1600" dirty="0">
                <a:ea typeface="Times New Roman" panose="02020603050405020304" pitchFamily="18" charset="0"/>
              </a:rPr>
              <a:t>.</a:t>
            </a:r>
            <a:endParaRPr lang="es-EC" altLang="es-PE" sz="1600" dirty="0">
              <a:ea typeface="Times New Roman" panose="02020603050405020304" pitchFamily="18" charset="0"/>
            </a:endParaRPr>
          </a:p>
          <a:p>
            <a:pPr algn="just">
              <a:spcBef>
                <a:spcPct val="0"/>
              </a:spcBef>
              <a:buFont typeface="Wingdings" panose="05000000000000000000" pitchFamily="2" charset="2"/>
              <a:buChar char="ü"/>
            </a:pPr>
            <a:r>
              <a:rPr lang="es-ES" altLang="es-PE" sz="1600" dirty="0">
                <a:ea typeface="Times New Roman" panose="02020603050405020304" pitchFamily="18" charset="0"/>
              </a:rPr>
              <a:t>Limitar la intensidad y tiempo de duración de falla.</a:t>
            </a:r>
            <a:endParaRPr lang="es-EC" altLang="es-PE" sz="1600" dirty="0">
              <a:ea typeface="Times New Roman" panose="02020603050405020304" pitchFamily="18" charset="0"/>
            </a:endParaRPr>
          </a:p>
          <a:p>
            <a:pPr algn="just">
              <a:spcBef>
                <a:spcPct val="0"/>
              </a:spcBef>
              <a:buFont typeface="Wingdings" panose="05000000000000000000" pitchFamily="2" charset="2"/>
              <a:buChar char="ü"/>
            </a:pPr>
            <a:r>
              <a:rPr lang="es-ES" altLang="es-PE" sz="1600" dirty="0">
                <a:ea typeface="Times New Roman" panose="02020603050405020304" pitchFamily="18" charset="0"/>
              </a:rPr>
              <a:t>Limitar las sobretensiones.</a:t>
            </a:r>
            <a:endParaRPr lang="es-EC" altLang="es-PE" sz="1600" dirty="0">
              <a:ea typeface="Times New Roman" panose="02020603050405020304" pitchFamily="18" charset="0"/>
            </a:endParaRPr>
          </a:p>
          <a:p>
            <a:pPr algn="just">
              <a:spcBef>
                <a:spcPct val="0"/>
              </a:spcBef>
              <a:buFont typeface="Wingdings" panose="05000000000000000000" pitchFamily="2" charset="2"/>
              <a:buChar char="ü"/>
            </a:pPr>
            <a:r>
              <a:rPr lang="es-ES" altLang="es-PE" sz="1600" dirty="0">
                <a:ea typeface="Times New Roman" panose="02020603050405020304" pitchFamily="18" charset="0"/>
              </a:rPr>
              <a:t>Insensibilizar la protección ante fallas a tierra en la red exterior.</a:t>
            </a:r>
          </a:p>
        </p:txBody>
      </p:sp>
      <p:sp>
        <p:nvSpPr>
          <p:cNvPr id="7" name="Rectangle 3"/>
          <p:cNvSpPr>
            <a:spLocks noChangeArrowheads="1"/>
          </p:cNvSpPr>
          <p:nvPr/>
        </p:nvSpPr>
        <p:spPr bwMode="auto">
          <a:xfrm>
            <a:off x="1331913" y="4724400"/>
            <a:ext cx="39211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 typeface="Wingdings" panose="05000000000000000000" pitchFamily="2" charset="2"/>
              <a:buChar char="ü"/>
            </a:pPr>
            <a:r>
              <a:rPr lang="es-ES" altLang="es-PE" sz="1600" dirty="0">
                <a:ea typeface="Times New Roman" panose="02020603050405020304" pitchFamily="18" charset="0"/>
              </a:rPr>
              <a:t>También adecuado cuando existen 2 conexiones a tierra, en la zona de protección.</a:t>
            </a:r>
            <a:endParaRPr lang="es-EC" altLang="es-PE" sz="1600" dirty="0">
              <a:ea typeface="Times New Roman" panose="02020603050405020304" pitchFamily="18" charset="0"/>
            </a:endParaRPr>
          </a:p>
          <a:p>
            <a:pPr algn="just">
              <a:spcBef>
                <a:spcPct val="0"/>
              </a:spcBef>
              <a:buFont typeface="Wingdings" panose="05000000000000000000" pitchFamily="2" charset="2"/>
              <a:buChar char="ü"/>
            </a:pPr>
            <a:r>
              <a:rPr lang="es-ES" altLang="es-PE" sz="1600" dirty="0">
                <a:ea typeface="Times New Roman" panose="02020603050405020304" pitchFamily="18" charset="0"/>
              </a:rPr>
              <a:t>Supervisión continua del nivel de aislación del estator.</a:t>
            </a:r>
            <a:endParaRPr lang="es-EC" altLang="es-PE" sz="1600" dirty="0">
              <a:ea typeface="Times New Roman" panose="02020603050405020304" pitchFamily="18" charset="0"/>
            </a:endParaRPr>
          </a:p>
          <a:p>
            <a:pPr algn="just">
              <a:spcBef>
                <a:spcPct val="0"/>
              </a:spcBef>
              <a:buFont typeface="Wingdings" panose="05000000000000000000" pitchFamily="2" charset="2"/>
              <a:buChar char="ü"/>
            </a:pPr>
            <a:r>
              <a:rPr lang="es-ES" altLang="es-PE" sz="1600" dirty="0">
                <a:ea typeface="Times New Roman" panose="02020603050405020304" pitchFamily="18" charset="0"/>
              </a:rPr>
              <a:t>Los valores de alarma y disparo son entradas respectivamente medidos y visualizados en  [</a:t>
            </a:r>
            <a:r>
              <a:rPr lang="es-ES" altLang="es-PE" sz="1600" dirty="0" err="1">
                <a:ea typeface="Times New Roman" panose="02020603050405020304" pitchFamily="18" charset="0"/>
              </a:rPr>
              <a:t>Kohm</a:t>
            </a:r>
            <a:r>
              <a:rPr lang="es-ES" altLang="es-PE" sz="1600" dirty="0">
                <a:ea typeface="Times New Roman" panose="02020603050405020304" pitchFamily="18" charset="0"/>
              </a:rPr>
              <a:t>].</a:t>
            </a:r>
            <a:endParaRPr lang="es-EC" altLang="es-PE" sz="1600" dirty="0">
              <a:ea typeface="Times New Roman" panose="02020603050405020304" pitchFamily="18" charset="0"/>
            </a:endParaRPr>
          </a:p>
        </p:txBody>
      </p:sp>
      <p:sp>
        <p:nvSpPr>
          <p:cNvPr id="8" name="30 Rectángulo"/>
          <p:cNvSpPr/>
          <p:nvPr/>
        </p:nvSpPr>
        <p:spPr>
          <a:xfrm>
            <a:off x="5508625" y="4221163"/>
            <a:ext cx="3527425" cy="584200"/>
          </a:xfrm>
          <a:prstGeom prst="rect">
            <a:avLst/>
          </a:prstGeom>
        </p:spPr>
        <p:txBody>
          <a:bodyPr>
            <a:spAutoFit/>
          </a:bodyPr>
          <a:lstStyle/>
          <a:p>
            <a:pPr algn="ctr" eaLnBrk="1" fontAlgn="auto" hangingPunct="1">
              <a:spcBef>
                <a:spcPts val="0"/>
              </a:spcBef>
              <a:spcAft>
                <a:spcPts val="0"/>
              </a:spcAft>
              <a:defRPr/>
            </a:pPr>
            <a:r>
              <a:rPr lang="es-ES" sz="1600" b="1" dirty="0">
                <a:effectLst>
                  <a:outerShdw blurRad="38100" dist="38100" dir="2700000" algn="tl">
                    <a:srgbClr val="000000">
                      <a:alpha val="43137"/>
                    </a:srgbClr>
                  </a:outerShdw>
                </a:effectLst>
                <a:latin typeface="+mn-lt"/>
                <a:cs typeface="+mn-cs"/>
              </a:rPr>
              <a:t>Protección contra Fallas a Tierra del Estator 90%.</a:t>
            </a:r>
            <a:endParaRPr lang="es-EC" sz="1600" dirty="0">
              <a:effectLst>
                <a:outerShdw blurRad="38100" dist="38100" dir="2700000" algn="tl">
                  <a:srgbClr val="000000">
                    <a:alpha val="43137"/>
                  </a:srgbClr>
                </a:outerShdw>
              </a:effectLst>
              <a:latin typeface="+mn-lt"/>
              <a:cs typeface="+mn-cs"/>
            </a:endParaRPr>
          </a:p>
        </p:txBody>
      </p:sp>
      <p:sp>
        <p:nvSpPr>
          <p:cNvPr id="9" name="Rectangle 4"/>
          <p:cNvSpPr>
            <a:spLocks noChangeArrowheads="1"/>
          </p:cNvSpPr>
          <p:nvPr/>
        </p:nvSpPr>
        <p:spPr bwMode="auto">
          <a:xfrm>
            <a:off x="5580063" y="4673600"/>
            <a:ext cx="3455987" cy="2062163"/>
          </a:xfrm>
          <a:prstGeom prst="rect">
            <a:avLst/>
          </a:prstGeom>
          <a:noFill/>
          <a:ln w="9525">
            <a:noFill/>
            <a:miter lim="800000"/>
            <a:headEnd/>
            <a:tailEnd/>
          </a:ln>
          <a:effectLst/>
        </p:spPr>
        <p:txBody>
          <a:bodyPr anchor="ctr">
            <a:spAutoFit/>
          </a:bodyPr>
          <a:lstStyle/>
          <a:p>
            <a:pPr marL="1588" indent="12700" algn="just" eaLnBrk="1" hangingPunct="1">
              <a:buFont typeface="Wingdings" pitchFamily="2" charset="2"/>
              <a:buChar char="ü"/>
              <a:defRPr/>
            </a:pPr>
            <a:r>
              <a:rPr lang="es-ES" sz="1600" dirty="0">
                <a:latin typeface="+mn-lt"/>
                <a:ea typeface="Times New Roman" pitchFamily="18" charset="0"/>
              </a:rPr>
              <a:t>Protección sensible para alrededor del 90-95%.</a:t>
            </a:r>
          </a:p>
          <a:p>
            <a:pPr algn="just" eaLnBrk="1" hangingPunct="1">
              <a:buFont typeface="Wingdings" pitchFamily="2" charset="2"/>
              <a:buChar char="ü"/>
              <a:defRPr/>
            </a:pPr>
            <a:r>
              <a:rPr lang="es-ES" sz="1600" dirty="0">
                <a:latin typeface="+mn-lt"/>
                <a:ea typeface="Times New Roman" pitchFamily="18" charset="0"/>
              </a:rPr>
              <a:t>La falla en el 10-5% restante del devanado cerca del neutro no causará suficiente tensión ni corrientes que activen la operación de éstos relés. </a:t>
            </a:r>
            <a:endParaRPr lang="es-EC" sz="1600" dirty="0">
              <a:latin typeface="+mn-lt"/>
            </a:endParaRPr>
          </a:p>
          <a:p>
            <a:pPr algn="just">
              <a:buFont typeface="Wingdings" pitchFamily="2" charset="2"/>
              <a:buChar char="ü"/>
              <a:defRPr/>
            </a:pPr>
            <a:r>
              <a:rPr lang="es-ES" sz="1600" dirty="0">
                <a:latin typeface="+mn-lt"/>
                <a:ea typeface="Times New Roman" pitchFamily="18" charset="0"/>
              </a:rPr>
              <a:t>No es aceptable tener solo este relé en máquinas grandes (25 MVA).</a:t>
            </a:r>
            <a:endParaRPr lang="es-ES" sz="1600" dirty="0">
              <a:latin typeface="+mn-lt"/>
            </a:endParaRPr>
          </a:p>
        </p:txBody>
      </p:sp>
      <p:sp>
        <p:nvSpPr>
          <p:cNvPr id="10" name="28 Rectángulo"/>
          <p:cNvSpPr/>
          <p:nvPr/>
        </p:nvSpPr>
        <p:spPr>
          <a:xfrm>
            <a:off x="1258888" y="4221163"/>
            <a:ext cx="3994150" cy="584200"/>
          </a:xfrm>
          <a:prstGeom prst="rect">
            <a:avLst/>
          </a:prstGeom>
        </p:spPr>
        <p:txBody>
          <a:bodyPr>
            <a:spAutoFit/>
          </a:bodyPr>
          <a:lstStyle/>
          <a:p>
            <a:pPr algn="ctr" eaLnBrk="1" fontAlgn="auto" hangingPunct="1">
              <a:spcBef>
                <a:spcPts val="0"/>
              </a:spcBef>
              <a:spcAft>
                <a:spcPts val="0"/>
              </a:spcAft>
              <a:defRPr/>
            </a:pPr>
            <a:r>
              <a:rPr lang="es-ES" sz="1600" b="1" dirty="0">
                <a:effectLst>
                  <a:outerShdw blurRad="38100" dist="38100" dir="2700000" algn="tl">
                    <a:srgbClr val="000000">
                      <a:alpha val="43137"/>
                    </a:srgbClr>
                  </a:outerShdw>
                </a:effectLst>
                <a:latin typeface="+mn-lt"/>
                <a:cs typeface="+mn-cs"/>
              </a:rPr>
              <a:t>Protección contra Fallas a Tierra del Estator 100%.</a:t>
            </a:r>
            <a:endParaRPr lang="es-EC" sz="1600" dirty="0">
              <a:effectLst>
                <a:outerShdw blurRad="38100" dist="38100" dir="2700000" algn="tl">
                  <a:srgbClr val="000000">
                    <a:alpha val="43137"/>
                  </a:srgbClr>
                </a:outerShdw>
              </a:effectLst>
              <a:latin typeface="+mn-lt"/>
              <a:cs typeface="+mn-cs"/>
            </a:endParaRPr>
          </a:p>
        </p:txBody>
      </p:sp>
    </p:spTree>
    <p:extLst>
      <p:ext uri="{BB962C8B-B14F-4D97-AF65-F5344CB8AC3E}">
        <p14:creationId xmlns:p14="http://schemas.microsoft.com/office/powerpoint/2010/main" val="17097949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68363" y="177087"/>
            <a:ext cx="10515600" cy="1325562"/>
          </a:xfrm>
        </p:spPr>
        <p:txBody>
          <a:bodyPr/>
          <a:lstStyle/>
          <a:p>
            <a:r>
              <a:rPr lang="es-MX" b="1" dirty="0"/>
              <a:t>Función 64G:Proteccion de desfase de neutro.</a:t>
            </a:r>
            <a:endParaRPr lang="es-PE" b="1" dirty="0"/>
          </a:p>
        </p:txBody>
      </p:sp>
      <p:graphicFrame>
        <p:nvGraphicFramePr>
          <p:cNvPr id="16" name="8 Tabla"/>
          <p:cNvGraphicFramePr>
            <a:graphicFrameLocks noGrp="1"/>
          </p:cNvGraphicFramePr>
          <p:nvPr/>
        </p:nvGraphicFramePr>
        <p:xfrm>
          <a:off x="3348038" y="1425575"/>
          <a:ext cx="3671887" cy="549276"/>
        </p:xfrm>
        <a:graphic>
          <a:graphicData uri="http://schemas.openxmlformats.org/drawingml/2006/table">
            <a:tbl>
              <a:tblPr firstRow="1" firstCol="1" bandRow="1">
                <a:tableStyleId>{ED083AE6-46FA-4A59-8FB0-9F97EB10719F}</a:tableStyleId>
              </a:tblPr>
              <a:tblGrid>
                <a:gridCol w="2903352">
                  <a:extLst>
                    <a:ext uri="{9D8B030D-6E8A-4147-A177-3AD203B41FA5}">
                      <a16:colId xmlns:a16="http://schemas.microsoft.com/office/drawing/2014/main" val="20000"/>
                    </a:ext>
                  </a:extLst>
                </a:gridCol>
                <a:gridCol w="768535">
                  <a:extLst>
                    <a:ext uri="{9D8B030D-6E8A-4147-A177-3AD203B41FA5}">
                      <a16:colId xmlns:a16="http://schemas.microsoft.com/office/drawing/2014/main" val="20001"/>
                    </a:ext>
                  </a:extLst>
                </a:gridCol>
              </a:tblGrid>
              <a:tr h="274638">
                <a:tc>
                  <a:txBody>
                    <a:bodyPr/>
                    <a:lstStyle/>
                    <a:p>
                      <a:pPr algn="ctr">
                        <a:lnSpc>
                          <a:spcPct val="150000"/>
                        </a:lnSpc>
                        <a:spcAft>
                          <a:spcPts val="0"/>
                        </a:spcAft>
                      </a:pPr>
                      <a:r>
                        <a:rPr lang="es-ES" sz="1200" dirty="0">
                          <a:effectLst/>
                        </a:rPr>
                        <a:t>Ajuste </a:t>
                      </a:r>
                      <a:r>
                        <a:rPr lang="es-ES" sz="1200" dirty="0" err="1">
                          <a:effectLst/>
                        </a:rPr>
                        <a:t>Rƒs</a:t>
                      </a:r>
                      <a:r>
                        <a:rPr lang="es-ES" sz="1200" dirty="0">
                          <a:effectLst/>
                        </a:rPr>
                        <a:t> </a:t>
                      </a:r>
                      <a:r>
                        <a:rPr kumimoji="0" lang="es-ES" sz="1200" b="1" kern="1200" dirty="0">
                          <a:solidFill>
                            <a:schemeClr val="tx1"/>
                          </a:solidFill>
                          <a:effectLst/>
                          <a:latin typeface="+mn-lt"/>
                          <a:ea typeface="+mn-ea"/>
                          <a:cs typeface="+mn-cs"/>
                        </a:rPr>
                        <a:t>resistencia de falla a tierra Estator</a:t>
                      </a:r>
                      <a:endParaRPr kumimoji="0" lang="es-EC" sz="1200" b="1" kern="1200" dirty="0">
                        <a:solidFill>
                          <a:schemeClr val="tx1"/>
                        </a:solidFill>
                        <a:effectLst/>
                        <a:latin typeface="+mn-lt"/>
                        <a:ea typeface="+mn-ea"/>
                        <a:cs typeface="+mn-cs"/>
                      </a:endParaRPr>
                    </a:p>
                  </a:txBody>
                  <a:tcPr marL="44444" marR="44444" marT="0" marB="0" anchor="ctr"/>
                </a:tc>
                <a:tc>
                  <a:txBody>
                    <a:bodyPr/>
                    <a:lstStyle/>
                    <a:p>
                      <a:pPr algn="ctr">
                        <a:lnSpc>
                          <a:spcPct val="150000"/>
                        </a:lnSpc>
                        <a:spcAft>
                          <a:spcPts val="0"/>
                        </a:spcAft>
                      </a:pPr>
                      <a:r>
                        <a:rPr lang="es-EC" sz="1200" dirty="0">
                          <a:effectLst/>
                        </a:rPr>
                        <a:t>10 [</a:t>
                      </a:r>
                      <a:r>
                        <a:rPr lang="es-EC" sz="1200" dirty="0" err="1">
                          <a:effectLst/>
                        </a:rPr>
                        <a:t>KΩ</a:t>
                      </a:r>
                      <a:r>
                        <a:rPr lang="es-EC" sz="1200" dirty="0">
                          <a:effectLst/>
                        </a:rPr>
                        <a:t>]</a:t>
                      </a:r>
                      <a:endParaRPr lang="es-EC" sz="1400" dirty="0">
                        <a:effectLst/>
                        <a:latin typeface="Times New Roman"/>
                        <a:ea typeface="Times New Roman"/>
                        <a:cs typeface="Times New Roman"/>
                      </a:endParaRPr>
                    </a:p>
                  </a:txBody>
                  <a:tcPr marL="44444" marR="44444" marT="0" marB="0" anchor="ctr"/>
                </a:tc>
                <a:extLst>
                  <a:ext uri="{0D108BD9-81ED-4DB2-BD59-A6C34878D82A}">
                    <a16:rowId xmlns:a16="http://schemas.microsoft.com/office/drawing/2014/main" val="10000"/>
                  </a:ext>
                </a:extLst>
              </a:tr>
              <a:tr h="274638">
                <a:tc>
                  <a:txBody>
                    <a:bodyPr/>
                    <a:lstStyle/>
                    <a:p>
                      <a:pPr algn="ctr">
                        <a:lnSpc>
                          <a:spcPct val="150000"/>
                        </a:lnSpc>
                        <a:spcAft>
                          <a:spcPts val="0"/>
                        </a:spcAft>
                      </a:pPr>
                      <a:r>
                        <a:rPr lang="es-EC" sz="1200" dirty="0">
                          <a:effectLst/>
                        </a:rPr>
                        <a:t>Retardo</a:t>
                      </a:r>
                      <a:endParaRPr lang="es-EC" sz="1400" dirty="0">
                        <a:effectLst/>
                        <a:latin typeface="Times New Roman"/>
                        <a:ea typeface="Times New Roman"/>
                        <a:cs typeface="Times New Roman"/>
                      </a:endParaRPr>
                    </a:p>
                  </a:txBody>
                  <a:tcPr marL="44444" marR="44444" marT="0" marB="0" anchor="ctr"/>
                </a:tc>
                <a:tc>
                  <a:txBody>
                    <a:bodyPr/>
                    <a:lstStyle/>
                    <a:p>
                      <a:pPr algn="ctr">
                        <a:lnSpc>
                          <a:spcPct val="150000"/>
                        </a:lnSpc>
                        <a:spcAft>
                          <a:spcPts val="0"/>
                        </a:spcAft>
                      </a:pPr>
                      <a:r>
                        <a:rPr lang="es-EC" sz="1200" b="1" dirty="0">
                          <a:effectLst/>
                        </a:rPr>
                        <a:t>10 [s]</a:t>
                      </a:r>
                      <a:endParaRPr lang="es-EC" sz="1400" b="1" dirty="0">
                        <a:effectLst/>
                        <a:latin typeface="Times New Roman"/>
                        <a:ea typeface="Times New Roman"/>
                        <a:cs typeface="Times New Roman"/>
                      </a:endParaRPr>
                    </a:p>
                  </a:txBody>
                  <a:tcPr marL="44444" marR="44444" marT="0" marB="0" anchor="ctr"/>
                </a:tc>
                <a:extLst>
                  <a:ext uri="{0D108BD9-81ED-4DB2-BD59-A6C34878D82A}">
                    <a16:rowId xmlns:a16="http://schemas.microsoft.com/office/drawing/2014/main" val="10001"/>
                  </a:ext>
                </a:extLst>
              </a:tr>
            </a:tbl>
          </a:graphicData>
        </a:graphic>
      </p:graphicFrame>
      <p:graphicFrame>
        <p:nvGraphicFramePr>
          <p:cNvPr id="17" name="11 Tabla"/>
          <p:cNvGraphicFramePr>
            <a:graphicFrameLocks noGrp="1"/>
          </p:cNvGraphicFramePr>
          <p:nvPr/>
        </p:nvGraphicFramePr>
        <p:xfrm>
          <a:off x="1547813" y="2476500"/>
          <a:ext cx="3875087" cy="1096964"/>
        </p:xfrm>
        <a:graphic>
          <a:graphicData uri="http://schemas.openxmlformats.org/drawingml/2006/table">
            <a:tbl>
              <a:tblPr firstRow="1" firstCol="1" bandRow="1">
                <a:tableStyleId>{ED083AE6-46FA-4A59-8FB0-9F97EB10719F}</a:tableStyleId>
              </a:tblPr>
              <a:tblGrid>
                <a:gridCol w="2801986">
                  <a:extLst>
                    <a:ext uri="{9D8B030D-6E8A-4147-A177-3AD203B41FA5}">
                      <a16:colId xmlns:a16="http://schemas.microsoft.com/office/drawing/2014/main" val="20000"/>
                    </a:ext>
                  </a:extLst>
                </a:gridCol>
                <a:gridCol w="1073101">
                  <a:extLst>
                    <a:ext uri="{9D8B030D-6E8A-4147-A177-3AD203B41FA5}">
                      <a16:colId xmlns:a16="http://schemas.microsoft.com/office/drawing/2014/main" val="20001"/>
                    </a:ext>
                  </a:extLst>
                </a:gridCol>
              </a:tblGrid>
              <a:tr h="274241">
                <a:tc>
                  <a:txBody>
                    <a:bodyPr/>
                    <a:lstStyle/>
                    <a:p>
                      <a:pPr algn="ctr">
                        <a:lnSpc>
                          <a:spcPct val="150000"/>
                        </a:lnSpc>
                        <a:spcAft>
                          <a:spcPts val="0"/>
                        </a:spcAft>
                      </a:pPr>
                      <a:r>
                        <a:rPr lang="es-ES" sz="1200" dirty="0">
                          <a:effectLst/>
                        </a:rPr>
                        <a:t>Ajuste </a:t>
                      </a:r>
                      <a:r>
                        <a:rPr lang="es-ES" sz="1200" dirty="0" err="1">
                          <a:effectLst/>
                        </a:rPr>
                        <a:t>Rƒs</a:t>
                      </a:r>
                      <a:r>
                        <a:rPr lang="es-ES" sz="1200" dirty="0">
                          <a:effectLst/>
                        </a:rPr>
                        <a:t> </a:t>
                      </a:r>
                      <a:endParaRPr lang="es-EC" sz="1400" dirty="0">
                        <a:effectLst/>
                        <a:latin typeface="Times New Roman"/>
                        <a:ea typeface="Times New Roman"/>
                        <a:cs typeface="Times New Roman"/>
                      </a:endParaRPr>
                    </a:p>
                  </a:txBody>
                  <a:tcPr marL="44447" marR="44447" marT="0" marB="0" anchor="ctr"/>
                </a:tc>
                <a:tc>
                  <a:txBody>
                    <a:bodyPr/>
                    <a:lstStyle/>
                    <a:p>
                      <a:pPr algn="ctr">
                        <a:lnSpc>
                          <a:spcPct val="150000"/>
                        </a:lnSpc>
                        <a:spcAft>
                          <a:spcPts val="0"/>
                        </a:spcAft>
                      </a:pPr>
                      <a:r>
                        <a:rPr lang="es-EC" sz="1200">
                          <a:effectLst/>
                        </a:rPr>
                        <a:t>2 [KΩ]</a:t>
                      </a:r>
                      <a:endParaRPr lang="es-EC" sz="1400">
                        <a:effectLst/>
                        <a:latin typeface="Times New Roman"/>
                        <a:ea typeface="Times New Roman"/>
                        <a:cs typeface="Times New Roman"/>
                      </a:endParaRPr>
                    </a:p>
                  </a:txBody>
                  <a:tcPr marL="44447" marR="44447" marT="0" marB="0" anchor="ctr"/>
                </a:tc>
                <a:extLst>
                  <a:ext uri="{0D108BD9-81ED-4DB2-BD59-A6C34878D82A}">
                    <a16:rowId xmlns:a16="http://schemas.microsoft.com/office/drawing/2014/main" val="10000"/>
                  </a:ext>
                </a:extLst>
              </a:tr>
              <a:tr h="274241">
                <a:tc>
                  <a:txBody>
                    <a:bodyPr/>
                    <a:lstStyle/>
                    <a:p>
                      <a:pPr algn="ctr">
                        <a:lnSpc>
                          <a:spcPct val="150000"/>
                        </a:lnSpc>
                        <a:spcAft>
                          <a:spcPts val="0"/>
                        </a:spcAft>
                      </a:pPr>
                      <a:r>
                        <a:rPr lang="es-EC" sz="1200">
                          <a:effectLst/>
                        </a:rPr>
                        <a:t>Retardo</a:t>
                      </a:r>
                      <a:endParaRPr lang="es-EC" sz="1400">
                        <a:effectLst/>
                        <a:latin typeface="Times New Roman"/>
                        <a:ea typeface="Times New Roman"/>
                        <a:cs typeface="Times New Roman"/>
                      </a:endParaRPr>
                    </a:p>
                  </a:txBody>
                  <a:tcPr marL="44447" marR="44447" marT="0" marB="0" anchor="ctr"/>
                </a:tc>
                <a:tc>
                  <a:txBody>
                    <a:bodyPr/>
                    <a:lstStyle/>
                    <a:p>
                      <a:pPr algn="ctr">
                        <a:lnSpc>
                          <a:spcPct val="150000"/>
                        </a:lnSpc>
                        <a:spcAft>
                          <a:spcPts val="0"/>
                        </a:spcAft>
                      </a:pPr>
                      <a:r>
                        <a:rPr lang="es-EC" sz="1200" b="1" dirty="0">
                          <a:effectLst/>
                        </a:rPr>
                        <a:t>1 [s]</a:t>
                      </a:r>
                      <a:endParaRPr lang="es-EC" sz="1400" b="1" dirty="0">
                        <a:effectLst/>
                        <a:latin typeface="Times New Roman"/>
                        <a:ea typeface="Times New Roman"/>
                        <a:cs typeface="Times New Roman"/>
                      </a:endParaRPr>
                    </a:p>
                  </a:txBody>
                  <a:tcPr marL="44447" marR="44447" marT="0" marB="0" anchor="ctr"/>
                </a:tc>
                <a:extLst>
                  <a:ext uri="{0D108BD9-81ED-4DB2-BD59-A6C34878D82A}">
                    <a16:rowId xmlns:a16="http://schemas.microsoft.com/office/drawing/2014/main" val="10001"/>
                  </a:ext>
                </a:extLst>
              </a:tr>
              <a:tr h="274241">
                <a:tc>
                  <a:txBody>
                    <a:bodyPr/>
                    <a:lstStyle/>
                    <a:p>
                      <a:pPr algn="ctr">
                        <a:lnSpc>
                          <a:spcPct val="150000"/>
                        </a:lnSpc>
                        <a:spcAft>
                          <a:spcPts val="0"/>
                        </a:spcAft>
                      </a:pPr>
                      <a:r>
                        <a:rPr lang="es-EC" sz="1200" dirty="0">
                          <a:effectLst/>
                        </a:rPr>
                        <a:t>Resistencia de Tierra</a:t>
                      </a:r>
                      <a:endParaRPr lang="es-EC" sz="1400" dirty="0">
                        <a:effectLst/>
                        <a:latin typeface="Times New Roman"/>
                        <a:ea typeface="Times New Roman"/>
                        <a:cs typeface="Times New Roman"/>
                      </a:endParaRPr>
                    </a:p>
                  </a:txBody>
                  <a:tcPr marL="44447" marR="44447" marT="0" marB="0" anchor="ctr"/>
                </a:tc>
                <a:tc>
                  <a:txBody>
                    <a:bodyPr/>
                    <a:lstStyle/>
                    <a:p>
                      <a:pPr algn="ctr">
                        <a:lnSpc>
                          <a:spcPct val="150000"/>
                        </a:lnSpc>
                        <a:spcAft>
                          <a:spcPts val="0"/>
                        </a:spcAft>
                      </a:pPr>
                      <a:r>
                        <a:rPr lang="es-EC" sz="1200" b="1" dirty="0">
                          <a:effectLst/>
                        </a:rPr>
                        <a:t>0,7 [</a:t>
                      </a:r>
                      <a:r>
                        <a:rPr lang="es-EC" sz="1200" b="1" dirty="0" err="1">
                          <a:effectLst/>
                        </a:rPr>
                        <a:t>KΩ</a:t>
                      </a:r>
                      <a:r>
                        <a:rPr lang="es-EC" sz="1200" b="1" dirty="0">
                          <a:effectLst/>
                        </a:rPr>
                        <a:t>]</a:t>
                      </a:r>
                      <a:endParaRPr lang="es-EC" sz="1400" b="1" dirty="0">
                        <a:effectLst/>
                        <a:latin typeface="Times New Roman"/>
                        <a:ea typeface="Times New Roman"/>
                        <a:cs typeface="Times New Roman"/>
                      </a:endParaRPr>
                    </a:p>
                  </a:txBody>
                  <a:tcPr marL="44447" marR="44447" marT="0" marB="0" anchor="ctr"/>
                </a:tc>
                <a:extLst>
                  <a:ext uri="{0D108BD9-81ED-4DB2-BD59-A6C34878D82A}">
                    <a16:rowId xmlns:a16="http://schemas.microsoft.com/office/drawing/2014/main" val="10002"/>
                  </a:ext>
                </a:extLst>
              </a:tr>
              <a:tr h="274241">
                <a:tc>
                  <a:txBody>
                    <a:bodyPr/>
                    <a:lstStyle/>
                    <a:p>
                      <a:pPr algn="ctr">
                        <a:lnSpc>
                          <a:spcPct val="150000"/>
                        </a:lnSpc>
                        <a:spcAft>
                          <a:spcPts val="0"/>
                        </a:spcAft>
                      </a:pPr>
                      <a:r>
                        <a:rPr lang="es-EC" sz="1200" dirty="0">
                          <a:effectLst/>
                        </a:rPr>
                        <a:t>MTR Relación</a:t>
                      </a:r>
                      <a:r>
                        <a:rPr lang="es-EC" sz="1200" baseline="0" dirty="0">
                          <a:effectLst/>
                        </a:rPr>
                        <a:t> del Transformador</a:t>
                      </a:r>
                      <a:endParaRPr lang="es-EC" sz="1400" dirty="0">
                        <a:effectLst/>
                        <a:latin typeface="Times New Roman"/>
                        <a:ea typeface="Times New Roman"/>
                        <a:cs typeface="Times New Roman"/>
                      </a:endParaRPr>
                    </a:p>
                  </a:txBody>
                  <a:tcPr marL="44447" marR="44447" marT="0" marB="0" anchor="ctr"/>
                </a:tc>
                <a:tc>
                  <a:txBody>
                    <a:bodyPr/>
                    <a:lstStyle/>
                    <a:p>
                      <a:pPr algn="ctr">
                        <a:lnSpc>
                          <a:spcPct val="150000"/>
                        </a:lnSpc>
                        <a:spcAft>
                          <a:spcPts val="0"/>
                        </a:spcAft>
                      </a:pPr>
                      <a:r>
                        <a:rPr lang="es-EC" sz="1200" b="1" dirty="0">
                          <a:effectLst/>
                        </a:rPr>
                        <a:t>189,9</a:t>
                      </a:r>
                      <a:endParaRPr lang="es-EC" sz="1400" b="1" dirty="0">
                        <a:effectLst/>
                        <a:latin typeface="Times New Roman"/>
                        <a:ea typeface="Times New Roman"/>
                        <a:cs typeface="Times New Roman"/>
                      </a:endParaRPr>
                    </a:p>
                  </a:txBody>
                  <a:tcPr marL="44447" marR="44447" marT="0" marB="0" anchor="ctr"/>
                </a:tc>
                <a:extLst>
                  <a:ext uri="{0D108BD9-81ED-4DB2-BD59-A6C34878D82A}">
                    <a16:rowId xmlns:a16="http://schemas.microsoft.com/office/drawing/2014/main" val="10003"/>
                  </a:ext>
                </a:extLst>
              </a:tr>
            </a:tbl>
          </a:graphicData>
        </a:graphic>
      </p:graphicFrame>
      <p:sp>
        <p:nvSpPr>
          <p:cNvPr id="18" name="12 Rectángulo"/>
          <p:cNvSpPr>
            <a:spLocks noRot="1" noChangeAspect="1" noMove="1" noResize="1" noEditPoints="1" noAdjustHandles="1" noChangeArrowheads="1" noChangeShapeType="1" noTextEdit="1"/>
          </p:cNvSpPr>
          <p:nvPr/>
        </p:nvSpPr>
        <p:spPr>
          <a:xfrm>
            <a:off x="6228184" y="2517037"/>
            <a:ext cx="2945230" cy="462755"/>
          </a:xfrm>
          <a:prstGeom prst="rect">
            <a:avLst/>
          </a:prstGeom>
          <a:blipFill rotWithShape="1">
            <a:blip r:embed="rId2"/>
            <a:stretch>
              <a:fillRect b="-11842"/>
            </a:stretch>
          </a:blipFill>
        </p:spPr>
        <p:txBody>
          <a:bodyPr/>
          <a:lstStyle/>
          <a:p>
            <a:pPr eaLnBrk="1" hangingPunct="1">
              <a:defRPr/>
            </a:pPr>
            <a:r>
              <a:rPr lang="es-EC">
                <a:noFill/>
              </a:rPr>
              <a:t> </a:t>
            </a:r>
          </a:p>
        </p:txBody>
      </p:sp>
      <p:graphicFrame>
        <p:nvGraphicFramePr>
          <p:cNvPr id="19" name="13 Tabla"/>
          <p:cNvGraphicFramePr>
            <a:graphicFrameLocks noGrp="1"/>
          </p:cNvGraphicFramePr>
          <p:nvPr/>
        </p:nvGraphicFramePr>
        <p:xfrm>
          <a:off x="2843213" y="4935538"/>
          <a:ext cx="2171700" cy="385762"/>
        </p:xfrm>
        <a:graphic>
          <a:graphicData uri="http://schemas.openxmlformats.org/drawingml/2006/table">
            <a:tbl>
              <a:tblPr firstRow="1" firstCol="1" bandRow="1">
                <a:tableStyleId>{ED083AE6-46FA-4A59-8FB0-9F97EB10719F}</a:tableStyleId>
              </a:tblPr>
              <a:tblGrid>
                <a:gridCol w="1165225">
                  <a:extLst>
                    <a:ext uri="{9D8B030D-6E8A-4147-A177-3AD203B41FA5}">
                      <a16:colId xmlns:a16="http://schemas.microsoft.com/office/drawing/2014/main" val="20000"/>
                    </a:ext>
                  </a:extLst>
                </a:gridCol>
                <a:gridCol w="1006475">
                  <a:extLst>
                    <a:ext uri="{9D8B030D-6E8A-4147-A177-3AD203B41FA5}">
                      <a16:colId xmlns:a16="http://schemas.microsoft.com/office/drawing/2014/main" val="20001"/>
                    </a:ext>
                  </a:extLst>
                </a:gridCol>
              </a:tblGrid>
              <a:tr h="192881">
                <a:tc>
                  <a:txBody>
                    <a:bodyPr/>
                    <a:lstStyle/>
                    <a:p>
                      <a:pPr algn="ctr">
                        <a:lnSpc>
                          <a:spcPct val="115000"/>
                        </a:lnSpc>
                        <a:spcAft>
                          <a:spcPts val="0"/>
                        </a:spcAft>
                      </a:pPr>
                      <a:r>
                        <a:rPr lang="es-EC" sz="1100" dirty="0">
                          <a:effectLst/>
                        </a:rPr>
                        <a:t>Voltaje</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0,1 VN</a:t>
                      </a:r>
                      <a:endParaRPr lang="es-EC" sz="1200">
                        <a:effectLst/>
                        <a:latin typeface="Times New Roman"/>
                        <a:ea typeface="Times New Roman"/>
                        <a:cs typeface="Times New Roman"/>
                      </a:endParaRPr>
                    </a:p>
                  </a:txBody>
                  <a:tcPr marL="44450" marR="44450" marT="0" marB="0" anchor="ctr"/>
                </a:tc>
                <a:extLst>
                  <a:ext uri="{0D108BD9-81ED-4DB2-BD59-A6C34878D82A}">
                    <a16:rowId xmlns:a16="http://schemas.microsoft.com/office/drawing/2014/main" val="10000"/>
                  </a:ext>
                </a:extLst>
              </a:tr>
              <a:tr h="192881">
                <a:tc>
                  <a:txBody>
                    <a:bodyPr/>
                    <a:lstStyle/>
                    <a:p>
                      <a:pPr algn="ctr">
                        <a:lnSpc>
                          <a:spcPct val="115000"/>
                        </a:lnSpc>
                        <a:spcAft>
                          <a:spcPts val="0"/>
                        </a:spcAft>
                      </a:pPr>
                      <a:r>
                        <a:rPr lang="es-EC" sz="1100">
                          <a:effectLst/>
                        </a:rPr>
                        <a:t>Retardo</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dirty="0">
                          <a:effectLst/>
                        </a:rPr>
                        <a:t>0,6 s</a:t>
                      </a:r>
                      <a:endParaRPr lang="es-EC" sz="1200" dirty="0">
                        <a:effectLst/>
                        <a:latin typeface="Times New Roman"/>
                        <a:ea typeface="Times New Roman"/>
                        <a:cs typeface="Times New Roman"/>
                      </a:endParaRPr>
                    </a:p>
                  </a:txBody>
                  <a:tcPr marL="44450" marR="44450" marT="0" marB="0" anchor="ctr"/>
                </a:tc>
                <a:extLst>
                  <a:ext uri="{0D108BD9-81ED-4DB2-BD59-A6C34878D82A}">
                    <a16:rowId xmlns:a16="http://schemas.microsoft.com/office/drawing/2014/main" val="10001"/>
                  </a:ext>
                </a:extLst>
              </a:tr>
            </a:tbl>
          </a:graphicData>
        </a:graphic>
      </p:graphicFrame>
      <p:sp>
        <p:nvSpPr>
          <p:cNvPr id="20" name="15 Rectángulo"/>
          <p:cNvSpPr>
            <a:spLocks noRot="1" noChangeAspect="1" noMove="1" noResize="1" noEditPoints="1" noAdjustHandles="1" noChangeArrowheads="1" noChangeShapeType="1" noTextEdit="1"/>
          </p:cNvSpPr>
          <p:nvPr/>
        </p:nvSpPr>
        <p:spPr>
          <a:xfrm>
            <a:off x="6051633" y="4885391"/>
            <a:ext cx="2552815" cy="559833"/>
          </a:xfrm>
          <a:prstGeom prst="rect">
            <a:avLst/>
          </a:prstGeom>
          <a:blipFill rotWithShape="1">
            <a:blip r:embed="rId3"/>
            <a:stretch>
              <a:fillRect/>
            </a:stretch>
          </a:blipFill>
        </p:spPr>
        <p:txBody>
          <a:bodyPr/>
          <a:lstStyle/>
          <a:p>
            <a:pPr eaLnBrk="1" hangingPunct="1">
              <a:defRPr/>
            </a:pPr>
            <a:r>
              <a:rPr lang="es-EC">
                <a:noFill/>
              </a:rPr>
              <a:t> </a:t>
            </a:r>
          </a:p>
        </p:txBody>
      </p:sp>
      <p:sp>
        <p:nvSpPr>
          <p:cNvPr id="21" name="16 Rectángulo"/>
          <p:cNvSpPr>
            <a:spLocks noRot="1" noChangeAspect="1" noMove="1" noResize="1" noEditPoints="1" noAdjustHandles="1" noChangeArrowheads="1" noChangeShapeType="1" noTextEdit="1"/>
          </p:cNvSpPr>
          <p:nvPr/>
        </p:nvSpPr>
        <p:spPr>
          <a:xfrm>
            <a:off x="7093004" y="2998074"/>
            <a:ext cx="1223412" cy="485774"/>
          </a:xfrm>
          <a:prstGeom prst="rect">
            <a:avLst/>
          </a:prstGeom>
          <a:blipFill rotWithShape="1">
            <a:blip r:embed="rId4"/>
            <a:stretch>
              <a:fillRect l="-4500" b="-8861"/>
            </a:stretch>
          </a:blipFill>
        </p:spPr>
        <p:txBody>
          <a:bodyPr/>
          <a:lstStyle/>
          <a:p>
            <a:pPr eaLnBrk="1" hangingPunct="1">
              <a:defRPr/>
            </a:pPr>
            <a:r>
              <a:rPr lang="es-EC">
                <a:noFill/>
              </a:rPr>
              <a:t> </a:t>
            </a:r>
          </a:p>
        </p:txBody>
      </p:sp>
      <p:sp>
        <p:nvSpPr>
          <p:cNvPr id="22" name="17 Rectángulo"/>
          <p:cNvSpPr/>
          <p:nvPr/>
        </p:nvSpPr>
        <p:spPr>
          <a:xfrm>
            <a:off x="6300788" y="2517775"/>
            <a:ext cx="2808287" cy="958850"/>
          </a:xfrm>
          <a:prstGeom prst="rect">
            <a:avLst/>
          </a:prstGeom>
          <a:noFill/>
          <a:ln>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dirty="0"/>
          </a:p>
        </p:txBody>
      </p:sp>
      <p:sp>
        <p:nvSpPr>
          <p:cNvPr id="23" name="31 Rectángulo"/>
          <p:cNvSpPr/>
          <p:nvPr/>
        </p:nvSpPr>
        <p:spPr>
          <a:xfrm>
            <a:off x="5924550" y="4792663"/>
            <a:ext cx="2808288" cy="652462"/>
          </a:xfrm>
          <a:prstGeom prst="rect">
            <a:avLst/>
          </a:prstGeom>
          <a:noFill/>
          <a:ln>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dirty="0"/>
          </a:p>
        </p:txBody>
      </p:sp>
      <p:sp>
        <p:nvSpPr>
          <p:cNvPr id="24" name="19 Flecha derecha"/>
          <p:cNvSpPr/>
          <p:nvPr/>
        </p:nvSpPr>
        <p:spPr>
          <a:xfrm flipH="1">
            <a:off x="5148263" y="4935538"/>
            <a:ext cx="549275" cy="360362"/>
          </a:xfrm>
          <a:prstGeom prst="rightArrow">
            <a:avLst/>
          </a:prstGeom>
          <a:solidFill>
            <a:srgbClr val="0099FF"/>
          </a:solidFill>
          <a:ln>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a:p>
        </p:txBody>
      </p:sp>
      <p:sp>
        <p:nvSpPr>
          <p:cNvPr id="25" name="35 Flecha derecha"/>
          <p:cNvSpPr/>
          <p:nvPr/>
        </p:nvSpPr>
        <p:spPr>
          <a:xfrm flipH="1">
            <a:off x="5575300" y="2767013"/>
            <a:ext cx="550863" cy="360362"/>
          </a:xfrm>
          <a:prstGeom prst="rightArrow">
            <a:avLst/>
          </a:prstGeom>
          <a:solidFill>
            <a:srgbClr val="0099FF"/>
          </a:solidFill>
          <a:ln>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a:p>
        </p:txBody>
      </p:sp>
    </p:spTree>
    <p:extLst>
      <p:ext uri="{BB962C8B-B14F-4D97-AF65-F5344CB8AC3E}">
        <p14:creationId xmlns:p14="http://schemas.microsoft.com/office/powerpoint/2010/main" val="3020358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59347" y="520322"/>
            <a:ext cx="11347518" cy="1014620"/>
          </a:xfrm>
        </p:spPr>
        <p:txBody>
          <a:bodyPr>
            <a:normAutofit fontScale="90000"/>
          </a:bodyPr>
          <a:lstStyle/>
          <a:p>
            <a:r>
              <a:rPr lang="es-PE" b="1" dirty="0"/>
              <a:t>Calculo Función 64R:Protección de falla a tierra del rotor</a:t>
            </a:r>
          </a:p>
        </p:txBody>
      </p:sp>
      <p:sp>
        <p:nvSpPr>
          <p:cNvPr id="5" name="Marcador de contenido 4"/>
          <p:cNvSpPr>
            <a:spLocks noGrp="1"/>
          </p:cNvSpPr>
          <p:nvPr>
            <p:ph idx="1"/>
          </p:nvPr>
        </p:nvSpPr>
        <p:spPr>
          <a:xfrm>
            <a:off x="677334" y="1858249"/>
            <a:ext cx="8555156" cy="1438016"/>
          </a:xfrm>
        </p:spPr>
        <p:txBody>
          <a:bodyPr>
            <a:normAutofit fontScale="70000" lnSpcReduction="20000"/>
          </a:bodyPr>
          <a:lstStyle/>
          <a:p>
            <a:r>
              <a:rPr lang="es-ES" dirty="0"/>
              <a:t>Consta de dos estados de ajustes: Alarma y disparo</a:t>
            </a:r>
          </a:p>
          <a:p>
            <a:pPr marL="354013" indent="0">
              <a:buNone/>
            </a:pPr>
            <a:r>
              <a:rPr lang="es-ES" dirty="0"/>
              <a:t> Los valores recomendados por el fabricante para este tipo de generadores son los mostrados a continuación:</a:t>
            </a:r>
          </a:p>
          <a:p>
            <a:pPr marL="354013" indent="0">
              <a:buNone/>
            </a:pPr>
            <a:r>
              <a:rPr lang="es-ES" dirty="0"/>
              <a:t>El valor del </a:t>
            </a:r>
            <a:r>
              <a:rPr lang="es-ES" dirty="0" err="1"/>
              <a:t>Rƒr</a:t>
            </a:r>
            <a:r>
              <a:rPr lang="es-ES" dirty="0"/>
              <a:t> para alarma debe ser siempre más alto que el valor de ajuste del </a:t>
            </a:r>
            <a:r>
              <a:rPr lang="es-ES" dirty="0" err="1"/>
              <a:t>Rƒr</a:t>
            </a:r>
            <a:r>
              <a:rPr lang="es-ES" dirty="0"/>
              <a:t> para disparo. </a:t>
            </a:r>
          </a:p>
          <a:p>
            <a:pPr marL="354013" indent="0">
              <a:buNone/>
            </a:pPr>
            <a:endParaRPr lang="es-ES" dirty="0"/>
          </a:p>
          <a:p>
            <a:pPr marL="354013" indent="0">
              <a:buNone/>
            </a:pPr>
            <a:endParaRPr lang="es-PE" dirty="0"/>
          </a:p>
          <a:p>
            <a:pPr marL="354013" indent="0">
              <a:buNone/>
            </a:pPr>
            <a:endParaRPr lang="es-PE" dirty="0"/>
          </a:p>
          <a:p>
            <a:endParaRPr lang="es-PE" dirty="0"/>
          </a:p>
          <a:p>
            <a:endParaRPr lang="es-PE" dirty="0"/>
          </a:p>
        </p:txBody>
      </p:sp>
      <p:sp>
        <p:nvSpPr>
          <p:cNvPr id="6" name="43 Rectángulo"/>
          <p:cNvSpPr/>
          <p:nvPr/>
        </p:nvSpPr>
        <p:spPr>
          <a:xfrm>
            <a:off x="1243423" y="3486049"/>
            <a:ext cx="5113338" cy="2185214"/>
          </a:xfrm>
          <a:prstGeom prst="rect">
            <a:avLst/>
          </a:prstGeom>
        </p:spPr>
        <p:txBody>
          <a:bodyPr>
            <a:spAutoFit/>
          </a:bodyPr>
          <a:lstStyle/>
          <a:p>
            <a:pPr>
              <a:defRPr/>
            </a:pPr>
            <a:r>
              <a:rPr lang="es-ES" b="1" dirty="0">
                <a:effectLst>
                  <a:outerShdw blurRad="38100" dist="38100" dir="2700000" algn="tl">
                    <a:srgbClr val="000000">
                      <a:alpha val="43137"/>
                    </a:srgbClr>
                  </a:outerShdw>
                </a:effectLst>
              </a:rPr>
              <a:t>Ajuste de la función 64 R</a:t>
            </a:r>
            <a:endParaRPr lang="es-EC" b="1" dirty="0">
              <a:effectLst>
                <a:outerShdw blurRad="38100" dist="38100" dir="2700000" algn="tl">
                  <a:srgbClr val="000000">
                    <a:alpha val="43137"/>
                  </a:srgbClr>
                </a:outerShdw>
              </a:effectLst>
            </a:endParaRPr>
          </a:p>
          <a:p>
            <a:pPr fontAlgn="auto">
              <a:spcBef>
                <a:spcPts val="0"/>
              </a:spcBef>
              <a:spcAft>
                <a:spcPts val="0"/>
              </a:spcAft>
              <a:defRPr/>
            </a:pPr>
            <a:endParaRPr lang="es-ES" b="1" dirty="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es-ES" b="1" dirty="0">
                <a:effectLst>
                  <a:outerShdw blurRad="38100" dist="38100" dir="2700000" algn="tl">
                    <a:srgbClr val="000000">
                      <a:alpha val="43137"/>
                    </a:srgbClr>
                  </a:outerShdw>
                </a:effectLst>
                <a:latin typeface="+mn-lt"/>
                <a:cs typeface="+mn-cs"/>
              </a:rPr>
              <a:t>Parámetros:</a:t>
            </a:r>
          </a:p>
          <a:p>
            <a:pPr fontAlgn="auto">
              <a:spcBef>
                <a:spcPts val="0"/>
              </a:spcBef>
              <a:spcAft>
                <a:spcPts val="0"/>
              </a:spcAft>
              <a:defRPr/>
            </a:pPr>
            <a:endParaRPr lang="es-ES" b="1" dirty="0">
              <a:effectLst>
                <a:outerShdw blurRad="38100" dist="38100" dir="2700000" algn="tl">
                  <a:srgbClr val="000000">
                    <a:alpha val="43137"/>
                  </a:srgbClr>
                </a:outerShdw>
              </a:effectLst>
              <a:latin typeface="+mn-lt"/>
              <a:cs typeface="+mn-cs"/>
            </a:endParaRPr>
          </a:p>
          <a:p>
            <a:pPr marL="285750" indent="-285750" fontAlgn="auto">
              <a:spcBef>
                <a:spcPts val="0"/>
              </a:spcBef>
              <a:spcAft>
                <a:spcPts val="0"/>
              </a:spcAft>
              <a:buFont typeface="Wingdings" pitchFamily="2" charset="2"/>
              <a:buChar char="ü"/>
              <a:defRPr/>
            </a:pPr>
            <a:r>
              <a:rPr lang="es-ES" sz="1600" dirty="0">
                <a:latin typeface="+mn-lt"/>
                <a:cs typeface="+mn-cs"/>
              </a:rPr>
              <a:t>Estado de Alarma</a:t>
            </a:r>
          </a:p>
          <a:p>
            <a:pPr marL="285750" indent="-285750" fontAlgn="auto">
              <a:spcBef>
                <a:spcPts val="0"/>
              </a:spcBef>
              <a:spcAft>
                <a:spcPts val="0"/>
              </a:spcAft>
              <a:buFont typeface="Wingdings" pitchFamily="2" charset="2"/>
              <a:buChar char="ü"/>
              <a:defRPr/>
            </a:pPr>
            <a:endParaRPr lang="es-ES" sz="1600" dirty="0">
              <a:latin typeface="+mn-lt"/>
              <a:cs typeface="+mn-cs"/>
            </a:endParaRPr>
          </a:p>
          <a:p>
            <a:pPr marL="285750" indent="-285750" fontAlgn="auto">
              <a:spcBef>
                <a:spcPts val="0"/>
              </a:spcBef>
              <a:spcAft>
                <a:spcPts val="0"/>
              </a:spcAft>
              <a:buFont typeface="Wingdings" pitchFamily="2" charset="2"/>
              <a:buChar char="ü"/>
              <a:defRPr/>
            </a:pPr>
            <a:endParaRPr lang="es-ES" sz="1600" dirty="0">
              <a:latin typeface="+mn-lt"/>
              <a:cs typeface="+mn-cs"/>
            </a:endParaRPr>
          </a:p>
          <a:p>
            <a:pPr marL="285750" indent="-285750" fontAlgn="auto">
              <a:spcBef>
                <a:spcPts val="0"/>
              </a:spcBef>
              <a:spcAft>
                <a:spcPts val="0"/>
              </a:spcAft>
              <a:buFont typeface="Wingdings" pitchFamily="2" charset="2"/>
              <a:buChar char="ü"/>
              <a:defRPr/>
            </a:pPr>
            <a:endParaRPr lang="es-ES" sz="1600" dirty="0">
              <a:latin typeface="+mn-lt"/>
              <a:cs typeface="+mn-cs"/>
            </a:endParaRPr>
          </a:p>
        </p:txBody>
      </p:sp>
      <p:graphicFrame>
        <p:nvGraphicFramePr>
          <p:cNvPr id="7" name="45 Tabla"/>
          <p:cNvGraphicFramePr>
            <a:graphicFrameLocks noGrp="1"/>
          </p:cNvGraphicFramePr>
          <p:nvPr>
            <p:extLst/>
          </p:nvPr>
        </p:nvGraphicFramePr>
        <p:xfrm>
          <a:off x="5576888" y="4532772"/>
          <a:ext cx="3065667" cy="1186889"/>
        </p:xfrm>
        <a:graphic>
          <a:graphicData uri="http://schemas.openxmlformats.org/drawingml/2006/table">
            <a:tbl>
              <a:tblPr firstRow="1" firstCol="1" bandRow="1">
                <a:tableStyleId>{ED083AE6-46FA-4A59-8FB0-9F97EB10719F}</a:tableStyleId>
              </a:tblPr>
              <a:tblGrid>
                <a:gridCol w="2217716">
                  <a:extLst>
                    <a:ext uri="{9D8B030D-6E8A-4147-A177-3AD203B41FA5}">
                      <a16:colId xmlns:a16="http://schemas.microsoft.com/office/drawing/2014/main" val="20000"/>
                    </a:ext>
                  </a:extLst>
                </a:gridCol>
                <a:gridCol w="847951">
                  <a:extLst>
                    <a:ext uri="{9D8B030D-6E8A-4147-A177-3AD203B41FA5}">
                      <a16:colId xmlns:a16="http://schemas.microsoft.com/office/drawing/2014/main" val="20001"/>
                    </a:ext>
                  </a:extLst>
                </a:gridCol>
              </a:tblGrid>
              <a:tr h="229049">
                <a:tc>
                  <a:txBody>
                    <a:bodyPr/>
                    <a:lstStyle/>
                    <a:p>
                      <a:pPr algn="ctr">
                        <a:lnSpc>
                          <a:spcPct val="150000"/>
                        </a:lnSpc>
                        <a:spcAft>
                          <a:spcPts val="0"/>
                        </a:spcAft>
                      </a:pPr>
                      <a:r>
                        <a:rPr lang="es-ES" sz="1100" dirty="0">
                          <a:effectLst/>
                        </a:rPr>
                        <a:t>Ajuste </a:t>
                      </a:r>
                      <a:r>
                        <a:rPr lang="es-ES" sz="1100" dirty="0" err="1">
                          <a:effectLst/>
                        </a:rPr>
                        <a:t>Rƒr</a:t>
                      </a:r>
                      <a:r>
                        <a:rPr lang="es-ES" sz="1100" dirty="0">
                          <a:effectLst/>
                        </a:rPr>
                        <a:t> </a:t>
                      </a:r>
                      <a:endParaRPr lang="es-EC" sz="1200" dirty="0">
                        <a:effectLst/>
                        <a:latin typeface="Times New Roman"/>
                        <a:ea typeface="Times New Roman"/>
                        <a:cs typeface="Times New Roman"/>
                      </a:endParaRPr>
                    </a:p>
                  </a:txBody>
                  <a:tcPr marL="44431" marR="44431" marT="0" marB="0" anchor="ctr"/>
                </a:tc>
                <a:tc>
                  <a:txBody>
                    <a:bodyPr/>
                    <a:lstStyle/>
                    <a:p>
                      <a:pPr algn="ctr">
                        <a:lnSpc>
                          <a:spcPct val="150000"/>
                        </a:lnSpc>
                        <a:spcAft>
                          <a:spcPts val="0"/>
                        </a:spcAft>
                      </a:pPr>
                      <a:r>
                        <a:rPr lang="es-EC" sz="1100">
                          <a:effectLst/>
                        </a:rPr>
                        <a:t>1 [KΩ]</a:t>
                      </a:r>
                      <a:endParaRPr lang="es-EC" sz="1200">
                        <a:effectLst/>
                        <a:latin typeface="Times New Roman"/>
                        <a:ea typeface="Times New Roman"/>
                        <a:cs typeface="Times New Roman"/>
                      </a:endParaRPr>
                    </a:p>
                  </a:txBody>
                  <a:tcPr marL="44431" marR="44431" marT="0" marB="0" anchor="ctr"/>
                </a:tc>
                <a:extLst>
                  <a:ext uri="{0D108BD9-81ED-4DB2-BD59-A6C34878D82A}">
                    <a16:rowId xmlns:a16="http://schemas.microsoft.com/office/drawing/2014/main" val="10000"/>
                  </a:ext>
                </a:extLst>
              </a:tr>
              <a:tr h="229049">
                <a:tc>
                  <a:txBody>
                    <a:bodyPr/>
                    <a:lstStyle/>
                    <a:p>
                      <a:pPr algn="ctr">
                        <a:lnSpc>
                          <a:spcPct val="150000"/>
                        </a:lnSpc>
                        <a:spcAft>
                          <a:spcPts val="0"/>
                        </a:spcAft>
                      </a:pPr>
                      <a:r>
                        <a:rPr lang="es-EC" sz="1100" dirty="0">
                          <a:effectLst/>
                        </a:rPr>
                        <a:t>Retardo</a:t>
                      </a:r>
                      <a:endParaRPr lang="es-EC" sz="1200" dirty="0">
                        <a:effectLst/>
                        <a:latin typeface="Times New Roman"/>
                        <a:ea typeface="Times New Roman"/>
                        <a:cs typeface="Times New Roman"/>
                      </a:endParaRPr>
                    </a:p>
                  </a:txBody>
                  <a:tcPr marL="44431" marR="44431" marT="0" marB="0" anchor="ctr"/>
                </a:tc>
                <a:tc>
                  <a:txBody>
                    <a:bodyPr/>
                    <a:lstStyle/>
                    <a:p>
                      <a:pPr algn="ctr">
                        <a:lnSpc>
                          <a:spcPct val="150000"/>
                        </a:lnSpc>
                        <a:spcAft>
                          <a:spcPts val="0"/>
                        </a:spcAft>
                      </a:pPr>
                      <a:r>
                        <a:rPr lang="es-EC" sz="1100">
                          <a:effectLst/>
                        </a:rPr>
                        <a:t>1 [s]</a:t>
                      </a:r>
                      <a:endParaRPr lang="es-EC" sz="1200">
                        <a:effectLst/>
                        <a:latin typeface="Times New Roman"/>
                        <a:ea typeface="Times New Roman"/>
                        <a:cs typeface="Times New Roman"/>
                      </a:endParaRPr>
                    </a:p>
                  </a:txBody>
                  <a:tcPr marL="44431" marR="44431" marT="0" marB="0" anchor="ctr"/>
                </a:tc>
                <a:extLst>
                  <a:ext uri="{0D108BD9-81ED-4DB2-BD59-A6C34878D82A}">
                    <a16:rowId xmlns:a16="http://schemas.microsoft.com/office/drawing/2014/main" val="10001"/>
                  </a:ext>
                </a:extLst>
              </a:tr>
              <a:tr h="229049">
                <a:tc>
                  <a:txBody>
                    <a:bodyPr/>
                    <a:lstStyle/>
                    <a:p>
                      <a:pPr algn="ctr">
                        <a:lnSpc>
                          <a:spcPct val="150000"/>
                        </a:lnSpc>
                        <a:spcAft>
                          <a:spcPts val="0"/>
                        </a:spcAft>
                      </a:pPr>
                      <a:r>
                        <a:rPr lang="es-ES" sz="1100" dirty="0">
                          <a:effectLst/>
                        </a:rPr>
                        <a:t>Capacitor</a:t>
                      </a:r>
                      <a:r>
                        <a:rPr lang="es-ES" sz="1100" baseline="0" dirty="0">
                          <a:effectLst/>
                        </a:rPr>
                        <a:t> de acoplamiento </a:t>
                      </a:r>
                      <a:r>
                        <a:rPr lang="es-ES" sz="1100" dirty="0" err="1">
                          <a:effectLst/>
                        </a:rPr>
                        <a:t>CK</a:t>
                      </a:r>
                      <a:endParaRPr lang="es-EC" sz="1200" dirty="0">
                        <a:effectLst/>
                        <a:latin typeface="Times New Roman"/>
                        <a:ea typeface="Times New Roman"/>
                        <a:cs typeface="Times New Roman"/>
                      </a:endParaRPr>
                    </a:p>
                  </a:txBody>
                  <a:tcPr marL="44431" marR="44431" marT="0" marB="0" anchor="ctr"/>
                </a:tc>
                <a:tc>
                  <a:txBody>
                    <a:bodyPr/>
                    <a:lstStyle/>
                    <a:p>
                      <a:pPr algn="ctr">
                        <a:lnSpc>
                          <a:spcPct val="150000"/>
                        </a:lnSpc>
                        <a:spcAft>
                          <a:spcPts val="0"/>
                        </a:spcAft>
                      </a:pPr>
                      <a:r>
                        <a:rPr lang="es-ES" sz="1100">
                          <a:effectLst/>
                        </a:rPr>
                        <a:t>4 uF</a:t>
                      </a:r>
                      <a:endParaRPr lang="es-EC" sz="1200">
                        <a:effectLst/>
                        <a:latin typeface="Times New Roman"/>
                        <a:ea typeface="Times New Roman"/>
                        <a:cs typeface="Times New Roman"/>
                      </a:endParaRPr>
                    </a:p>
                  </a:txBody>
                  <a:tcPr marL="44431" marR="44431" marT="0" marB="0" anchor="ctr"/>
                </a:tc>
                <a:extLst>
                  <a:ext uri="{0D108BD9-81ED-4DB2-BD59-A6C34878D82A}">
                    <a16:rowId xmlns:a16="http://schemas.microsoft.com/office/drawing/2014/main" val="10002"/>
                  </a:ext>
                </a:extLst>
              </a:tr>
              <a:tr h="499742">
                <a:tc>
                  <a:txBody>
                    <a:bodyPr/>
                    <a:lstStyle/>
                    <a:p>
                      <a:pPr algn="ctr">
                        <a:lnSpc>
                          <a:spcPct val="150000"/>
                        </a:lnSpc>
                        <a:spcAft>
                          <a:spcPts val="0"/>
                        </a:spcAft>
                      </a:pPr>
                      <a:r>
                        <a:rPr lang="es-ES" sz="1200" dirty="0">
                          <a:effectLst/>
                        </a:rPr>
                        <a:t>Voltaje de inyección de l Rotor</a:t>
                      </a:r>
                      <a:r>
                        <a:rPr lang="es-ES" sz="1200" baseline="0" dirty="0">
                          <a:effectLst/>
                        </a:rPr>
                        <a:t> </a:t>
                      </a:r>
                      <a:r>
                        <a:rPr lang="es-ES" sz="1200" dirty="0" err="1">
                          <a:effectLst/>
                        </a:rPr>
                        <a:t>U</a:t>
                      </a:r>
                      <a:r>
                        <a:rPr lang="es-ES" sz="1200" baseline="-25000" dirty="0" err="1">
                          <a:effectLst/>
                        </a:rPr>
                        <a:t>ir</a:t>
                      </a:r>
                      <a:endParaRPr lang="es-EC" sz="1200" dirty="0">
                        <a:effectLst/>
                        <a:latin typeface="Times New Roman"/>
                        <a:ea typeface="Times New Roman"/>
                        <a:cs typeface="Times New Roman"/>
                      </a:endParaRPr>
                    </a:p>
                  </a:txBody>
                  <a:tcPr marL="44431" marR="44431" marT="0" marB="0" anchor="ctr"/>
                </a:tc>
                <a:tc>
                  <a:txBody>
                    <a:bodyPr/>
                    <a:lstStyle/>
                    <a:p>
                      <a:pPr algn="ctr">
                        <a:lnSpc>
                          <a:spcPct val="150000"/>
                        </a:lnSpc>
                        <a:spcAft>
                          <a:spcPts val="0"/>
                        </a:spcAft>
                      </a:pPr>
                      <a:r>
                        <a:rPr lang="es-ES" sz="1100" dirty="0">
                          <a:effectLst/>
                        </a:rPr>
                        <a:t>50 [V]</a:t>
                      </a:r>
                      <a:endParaRPr lang="es-EC" sz="1200" dirty="0">
                        <a:effectLst/>
                        <a:latin typeface="Times New Roman"/>
                        <a:ea typeface="Times New Roman"/>
                        <a:cs typeface="Times New Roman"/>
                      </a:endParaRPr>
                    </a:p>
                  </a:txBody>
                  <a:tcPr marL="44431" marR="44431" marT="0" marB="0" anchor="ctr"/>
                </a:tc>
                <a:extLst>
                  <a:ext uri="{0D108BD9-81ED-4DB2-BD59-A6C34878D82A}">
                    <a16:rowId xmlns:a16="http://schemas.microsoft.com/office/drawing/2014/main" val="10003"/>
                  </a:ext>
                </a:extLst>
              </a:tr>
            </a:tbl>
          </a:graphicData>
        </a:graphic>
      </p:graphicFrame>
      <p:sp>
        <p:nvSpPr>
          <p:cNvPr id="8" name="46 Rectángulo"/>
          <p:cNvSpPr>
            <a:spLocks noChangeArrowheads="1"/>
          </p:cNvSpPr>
          <p:nvPr/>
        </p:nvSpPr>
        <p:spPr bwMode="auto">
          <a:xfrm>
            <a:off x="5213658" y="3886158"/>
            <a:ext cx="457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endParaRPr lang="es-ES" altLang="es-PE" sz="1600" dirty="0"/>
          </a:p>
          <a:p>
            <a:pPr>
              <a:buFont typeface="Arial" panose="020B0604020202020204" pitchFamily="34" charset="0"/>
              <a:buChar char="•"/>
            </a:pPr>
            <a:r>
              <a:rPr lang="es-ES" altLang="es-PE" sz="1600" dirty="0"/>
              <a:t>Estado de disparo</a:t>
            </a:r>
          </a:p>
          <a:p>
            <a:pPr>
              <a:buFont typeface="Arial" panose="020B0604020202020204" pitchFamily="34" charset="0"/>
              <a:buChar char="•"/>
            </a:pPr>
            <a:endParaRPr lang="es-ES" altLang="es-PE" sz="1600" dirty="0"/>
          </a:p>
        </p:txBody>
      </p:sp>
      <p:graphicFrame>
        <p:nvGraphicFramePr>
          <p:cNvPr id="16" name="44 Tabla"/>
          <p:cNvGraphicFramePr>
            <a:graphicFrameLocks noGrp="1"/>
          </p:cNvGraphicFramePr>
          <p:nvPr>
            <p:extLst/>
          </p:nvPr>
        </p:nvGraphicFramePr>
        <p:xfrm>
          <a:off x="1425781" y="5081412"/>
          <a:ext cx="3730625" cy="501650"/>
        </p:xfrm>
        <a:graphic>
          <a:graphicData uri="http://schemas.openxmlformats.org/drawingml/2006/table">
            <a:tbl>
              <a:tblPr firstRow="1" firstCol="1" bandRow="1">
                <a:tableStyleId>{ED083AE6-46FA-4A59-8FB0-9F97EB10719F}</a:tableStyleId>
              </a:tblPr>
              <a:tblGrid>
                <a:gridCol w="2871204">
                  <a:extLst>
                    <a:ext uri="{9D8B030D-6E8A-4147-A177-3AD203B41FA5}">
                      <a16:colId xmlns:a16="http://schemas.microsoft.com/office/drawing/2014/main" val="20000"/>
                    </a:ext>
                  </a:extLst>
                </a:gridCol>
                <a:gridCol w="859421">
                  <a:extLst>
                    <a:ext uri="{9D8B030D-6E8A-4147-A177-3AD203B41FA5}">
                      <a16:colId xmlns:a16="http://schemas.microsoft.com/office/drawing/2014/main" val="20001"/>
                    </a:ext>
                  </a:extLst>
                </a:gridCol>
              </a:tblGrid>
              <a:tr h="250825">
                <a:tc>
                  <a:txBody>
                    <a:bodyPr/>
                    <a:lstStyle/>
                    <a:p>
                      <a:pPr algn="ctr">
                        <a:lnSpc>
                          <a:spcPct val="150000"/>
                        </a:lnSpc>
                        <a:spcAft>
                          <a:spcPts val="0"/>
                        </a:spcAft>
                      </a:pPr>
                      <a:r>
                        <a:rPr lang="es-ES" sz="1100" dirty="0">
                          <a:effectLst/>
                        </a:rPr>
                        <a:t>Ajuste </a:t>
                      </a:r>
                      <a:r>
                        <a:rPr lang="es-ES" sz="1100" dirty="0" err="1">
                          <a:effectLst/>
                        </a:rPr>
                        <a:t>Rƒr</a:t>
                      </a:r>
                      <a:r>
                        <a:rPr lang="es-ES" sz="1100" dirty="0">
                          <a:effectLst/>
                        </a:rPr>
                        <a:t> </a:t>
                      </a:r>
                      <a:r>
                        <a:rPr kumimoji="0" lang="es-ES" sz="1100" b="1" kern="1200" dirty="0">
                          <a:solidFill>
                            <a:schemeClr val="tx1"/>
                          </a:solidFill>
                          <a:effectLst/>
                          <a:latin typeface="+mn-lt"/>
                          <a:ea typeface="+mn-ea"/>
                          <a:cs typeface="+mn-cs"/>
                        </a:rPr>
                        <a:t>resistencia de falla a tierra Estator</a:t>
                      </a:r>
                      <a:r>
                        <a:rPr lang="es-ES" sz="1100" dirty="0">
                          <a:effectLst/>
                        </a:rPr>
                        <a:t> </a:t>
                      </a:r>
                      <a:endParaRPr lang="es-EC" sz="1200" dirty="0">
                        <a:effectLst/>
                        <a:latin typeface="Times New Roman"/>
                        <a:ea typeface="Times New Roman"/>
                        <a:cs typeface="Times New Roman"/>
                      </a:endParaRPr>
                    </a:p>
                  </a:txBody>
                  <a:tcPr marL="44450" marR="44450" marT="0" marB="0" anchor="ctr"/>
                </a:tc>
                <a:tc>
                  <a:txBody>
                    <a:bodyPr/>
                    <a:lstStyle/>
                    <a:p>
                      <a:pPr algn="ctr">
                        <a:lnSpc>
                          <a:spcPct val="150000"/>
                        </a:lnSpc>
                        <a:spcAft>
                          <a:spcPts val="0"/>
                        </a:spcAft>
                      </a:pPr>
                      <a:r>
                        <a:rPr lang="es-EC" sz="1100">
                          <a:effectLst/>
                        </a:rPr>
                        <a:t>5 [KΩ]</a:t>
                      </a:r>
                      <a:endParaRPr lang="es-EC" sz="1200">
                        <a:effectLst/>
                        <a:latin typeface="Times New Roman"/>
                        <a:ea typeface="Times New Roman"/>
                        <a:cs typeface="Times New Roman"/>
                      </a:endParaRPr>
                    </a:p>
                  </a:txBody>
                  <a:tcPr marL="44450" marR="44450" marT="0" marB="0" anchor="ctr"/>
                </a:tc>
                <a:extLst>
                  <a:ext uri="{0D108BD9-81ED-4DB2-BD59-A6C34878D82A}">
                    <a16:rowId xmlns:a16="http://schemas.microsoft.com/office/drawing/2014/main" val="10000"/>
                  </a:ext>
                </a:extLst>
              </a:tr>
              <a:tr h="250825">
                <a:tc>
                  <a:txBody>
                    <a:bodyPr/>
                    <a:lstStyle/>
                    <a:p>
                      <a:pPr algn="ctr">
                        <a:lnSpc>
                          <a:spcPct val="150000"/>
                        </a:lnSpc>
                        <a:spcAft>
                          <a:spcPts val="0"/>
                        </a:spcAft>
                      </a:pPr>
                      <a:r>
                        <a:rPr lang="es-EC" sz="1100" dirty="0">
                          <a:effectLst/>
                        </a:rPr>
                        <a:t>Retardo</a:t>
                      </a:r>
                      <a:endParaRPr lang="es-EC" sz="1200" dirty="0">
                        <a:effectLst/>
                        <a:latin typeface="Times New Roman"/>
                        <a:ea typeface="Times New Roman"/>
                        <a:cs typeface="Times New Roman"/>
                      </a:endParaRPr>
                    </a:p>
                  </a:txBody>
                  <a:tcPr marL="44450" marR="44450" marT="0" marB="0" anchor="ctr"/>
                </a:tc>
                <a:tc>
                  <a:txBody>
                    <a:bodyPr/>
                    <a:lstStyle/>
                    <a:p>
                      <a:pPr algn="ctr">
                        <a:lnSpc>
                          <a:spcPct val="150000"/>
                        </a:lnSpc>
                        <a:spcAft>
                          <a:spcPts val="0"/>
                        </a:spcAft>
                      </a:pPr>
                      <a:r>
                        <a:rPr lang="es-EC" sz="1100" dirty="0">
                          <a:effectLst/>
                        </a:rPr>
                        <a:t>5 [s]</a:t>
                      </a:r>
                      <a:endParaRPr lang="es-EC" sz="1200" dirty="0">
                        <a:effectLst/>
                        <a:latin typeface="Times New Roman"/>
                        <a:ea typeface="Times New Roman"/>
                        <a:cs typeface="Times New Roman"/>
                      </a:endParaRPr>
                    </a:p>
                  </a:txBody>
                  <a:tcPr marL="44450" marR="44450" marT="0" marB="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216944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PE" b="1" dirty="0"/>
              <a:t>Calculo 64B:Protección de falla a tierra del lado a neutro del generador</a:t>
            </a:r>
          </a:p>
        </p:txBody>
      </p:sp>
      <p:sp>
        <p:nvSpPr>
          <p:cNvPr id="3" name="Marcador de contenido 2"/>
          <p:cNvSpPr>
            <a:spLocks noGrp="1"/>
          </p:cNvSpPr>
          <p:nvPr>
            <p:ph idx="1"/>
          </p:nvPr>
        </p:nvSpPr>
        <p:spPr/>
        <p:txBody>
          <a:bodyPr/>
          <a:lstStyle/>
          <a:p>
            <a:r>
              <a:rPr lang="es-ES" dirty="0"/>
              <a:t>Las variables a ajustarse en este relé son:</a:t>
            </a:r>
            <a:endParaRPr lang="es-PE" dirty="0"/>
          </a:p>
          <a:p>
            <a:pPr lvl="0"/>
            <a:r>
              <a:rPr lang="es-ES" dirty="0"/>
              <a:t>Voltaje.</a:t>
            </a:r>
            <a:endParaRPr lang="es-PE" dirty="0"/>
          </a:p>
          <a:p>
            <a:pPr lvl="0"/>
            <a:r>
              <a:rPr lang="es-ES" dirty="0"/>
              <a:t>Retardo.</a:t>
            </a:r>
            <a:endParaRPr lang="es-PE" dirty="0"/>
          </a:p>
          <a:p>
            <a:pPr lvl="0"/>
            <a:r>
              <a:rPr lang="es-ES" dirty="0"/>
              <a:t>Sobre/bajo voltaje (Max y Min).</a:t>
            </a:r>
            <a:endParaRPr lang="es-PE" dirty="0"/>
          </a:p>
          <a:p>
            <a:endParaRPr lang="es-PE" dirty="0"/>
          </a:p>
        </p:txBody>
      </p:sp>
      <p:sp>
        <p:nvSpPr>
          <p:cNvPr id="4" name="31 Rectángulo"/>
          <p:cNvSpPr/>
          <p:nvPr/>
        </p:nvSpPr>
        <p:spPr>
          <a:xfrm>
            <a:off x="3232150" y="3931906"/>
            <a:ext cx="936625" cy="338137"/>
          </a:xfrm>
          <a:prstGeom prst="rect">
            <a:avLst/>
          </a:prstGeom>
        </p:spPr>
        <p:txBody>
          <a:bodyPr>
            <a:spAutoFit/>
          </a:bodyPr>
          <a:lstStyle/>
          <a:p>
            <a:pPr fontAlgn="auto">
              <a:spcBef>
                <a:spcPts val="0"/>
              </a:spcBef>
              <a:spcAft>
                <a:spcPts val="0"/>
              </a:spcAft>
              <a:defRPr/>
            </a:pPr>
            <a:r>
              <a:rPr lang="es-ES" sz="1600" b="1" dirty="0">
                <a:effectLst>
                  <a:outerShdw blurRad="38100" dist="38100" dir="2700000" algn="tl">
                    <a:srgbClr val="000000">
                      <a:alpha val="43137"/>
                    </a:srgbClr>
                  </a:outerShdw>
                </a:effectLst>
                <a:latin typeface="+mn-lt"/>
                <a:cs typeface="+mn-cs"/>
              </a:rPr>
              <a:t>Ajustes</a:t>
            </a:r>
            <a:endParaRPr lang="es-EC" sz="1600" b="1" dirty="0">
              <a:effectLst>
                <a:outerShdw blurRad="38100" dist="38100" dir="2700000" algn="tl">
                  <a:srgbClr val="000000">
                    <a:alpha val="43137"/>
                  </a:srgbClr>
                </a:outerShdw>
              </a:effectLst>
              <a:latin typeface="+mn-lt"/>
              <a:cs typeface="+mn-cs"/>
            </a:endParaRPr>
          </a:p>
        </p:txBody>
      </p:sp>
      <p:sp>
        <p:nvSpPr>
          <p:cNvPr id="5" name="Rectangle 2"/>
          <p:cNvSpPr>
            <a:spLocks noChangeArrowheads="1"/>
          </p:cNvSpPr>
          <p:nvPr/>
        </p:nvSpPr>
        <p:spPr bwMode="auto">
          <a:xfrm>
            <a:off x="3367088" y="4406568"/>
            <a:ext cx="12239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buFont typeface="Wingdings" panose="05000000000000000000" pitchFamily="2" charset="2"/>
              <a:buChar char="ü"/>
            </a:pPr>
            <a:r>
              <a:rPr lang="es-ES" altLang="es-PE" sz="1600">
                <a:ea typeface="Times New Roman" panose="02020603050405020304" pitchFamily="18" charset="0"/>
              </a:rPr>
              <a:t>Voltaje</a:t>
            </a:r>
          </a:p>
          <a:p>
            <a:pPr algn="just"/>
            <a:endParaRPr lang="es-ES" altLang="es-PE" sz="1600">
              <a:ea typeface="Times New Roman" panose="02020603050405020304" pitchFamily="18" charset="0"/>
            </a:endParaRPr>
          </a:p>
        </p:txBody>
      </p:sp>
      <p:sp>
        <p:nvSpPr>
          <p:cNvPr id="6" name="34 Flecha derecha"/>
          <p:cNvSpPr/>
          <p:nvPr/>
        </p:nvSpPr>
        <p:spPr>
          <a:xfrm>
            <a:off x="4446588" y="4485943"/>
            <a:ext cx="504825"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C"/>
          </a:p>
        </p:txBody>
      </p:sp>
      <p:sp>
        <p:nvSpPr>
          <p:cNvPr id="7" name="35 Rectángulo"/>
          <p:cNvSpPr>
            <a:spLocks noChangeArrowheads="1"/>
          </p:cNvSpPr>
          <p:nvPr/>
        </p:nvSpPr>
        <p:spPr bwMode="auto">
          <a:xfrm>
            <a:off x="5022850" y="4414506"/>
            <a:ext cx="8016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S" altLang="es-PE" sz="1600"/>
              <a:t> 0.1 UN</a:t>
            </a:r>
            <a:endParaRPr lang="es-EC" altLang="es-PE" sz="1600"/>
          </a:p>
        </p:txBody>
      </p:sp>
      <p:sp>
        <p:nvSpPr>
          <p:cNvPr id="8" name="36 Rectángulo"/>
          <p:cNvSpPr>
            <a:spLocks noChangeArrowheads="1"/>
          </p:cNvSpPr>
          <p:nvPr/>
        </p:nvSpPr>
        <p:spPr bwMode="auto">
          <a:xfrm>
            <a:off x="3367088" y="4868531"/>
            <a:ext cx="1006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Char char="ü"/>
            </a:pPr>
            <a:r>
              <a:rPr lang="es-ES" altLang="es-PE" sz="1600"/>
              <a:t>Retardo</a:t>
            </a:r>
            <a:endParaRPr lang="es-EC" altLang="es-PE" sz="1600"/>
          </a:p>
        </p:txBody>
      </p:sp>
      <p:sp>
        <p:nvSpPr>
          <p:cNvPr id="9" name="48 Flecha derecha"/>
          <p:cNvSpPr/>
          <p:nvPr/>
        </p:nvSpPr>
        <p:spPr>
          <a:xfrm>
            <a:off x="4446588" y="4919331"/>
            <a:ext cx="504825"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C"/>
          </a:p>
        </p:txBody>
      </p:sp>
      <p:sp>
        <p:nvSpPr>
          <p:cNvPr id="10" name="49 Rectángulo"/>
          <p:cNvSpPr>
            <a:spLocks noChangeArrowheads="1"/>
          </p:cNvSpPr>
          <p:nvPr/>
        </p:nvSpPr>
        <p:spPr bwMode="auto">
          <a:xfrm>
            <a:off x="5057775" y="4868531"/>
            <a:ext cx="541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S" altLang="es-PE" sz="1600" dirty="0"/>
              <a:t>1 [s]</a:t>
            </a:r>
            <a:endParaRPr lang="es-EC" altLang="es-PE" sz="1600" dirty="0"/>
          </a:p>
        </p:txBody>
      </p:sp>
    </p:spTree>
    <p:extLst>
      <p:ext uri="{BB962C8B-B14F-4D97-AF65-F5344CB8AC3E}">
        <p14:creationId xmlns:p14="http://schemas.microsoft.com/office/powerpoint/2010/main" val="2635214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PE" dirty="0"/>
              <a:t>Calculo Función 64C:Protección de sobre corriente del eje</a:t>
            </a:r>
          </a:p>
        </p:txBody>
      </p:sp>
      <p:sp>
        <p:nvSpPr>
          <p:cNvPr id="15" name="41 Rectángulo"/>
          <p:cNvSpPr/>
          <p:nvPr/>
        </p:nvSpPr>
        <p:spPr>
          <a:xfrm>
            <a:off x="1550117" y="3540382"/>
            <a:ext cx="906463" cy="338137"/>
          </a:xfrm>
          <a:prstGeom prst="rect">
            <a:avLst/>
          </a:prstGeom>
        </p:spPr>
        <p:txBody>
          <a:bodyPr wrap="none">
            <a:spAutoFit/>
          </a:bodyPr>
          <a:lstStyle/>
          <a:p>
            <a:pPr fontAlgn="auto">
              <a:spcBef>
                <a:spcPts val="0"/>
              </a:spcBef>
              <a:spcAft>
                <a:spcPts val="0"/>
              </a:spcAft>
              <a:defRPr/>
            </a:pPr>
            <a:r>
              <a:rPr lang="es-ES" sz="1600" b="1" dirty="0">
                <a:effectLst>
                  <a:outerShdw blurRad="38100" dist="38100" dir="2700000" algn="tl">
                    <a:srgbClr val="000000">
                      <a:alpha val="43137"/>
                    </a:srgbClr>
                  </a:outerShdw>
                </a:effectLst>
                <a:latin typeface="+mn-lt"/>
                <a:cs typeface="+mn-cs"/>
              </a:rPr>
              <a:t>Ajustes: </a:t>
            </a:r>
            <a:endParaRPr lang="es-EC" sz="1600" b="1" dirty="0">
              <a:effectLst>
                <a:outerShdw blurRad="38100" dist="38100" dir="2700000" algn="tl">
                  <a:srgbClr val="000000">
                    <a:alpha val="43137"/>
                  </a:srgbClr>
                </a:outerShdw>
              </a:effectLst>
              <a:latin typeface="+mn-lt"/>
              <a:cs typeface="+mn-cs"/>
            </a:endParaRPr>
          </a:p>
        </p:txBody>
      </p:sp>
      <p:sp>
        <p:nvSpPr>
          <p:cNvPr id="16" name="42 CuadroTexto"/>
          <p:cNvSpPr txBox="1">
            <a:spLocks noChangeArrowheads="1"/>
          </p:cNvSpPr>
          <p:nvPr/>
        </p:nvSpPr>
        <p:spPr bwMode="auto">
          <a:xfrm>
            <a:off x="1196155" y="4085406"/>
            <a:ext cx="32400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buFont typeface="Wingdings" panose="05000000000000000000" pitchFamily="2" charset="2"/>
              <a:buChar char="ü"/>
            </a:pPr>
            <a:r>
              <a:rPr lang="es-EC" altLang="es-PE" sz="1600" dirty="0"/>
              <a:t>Magnitud de corriente: </a:t>
            </a:r>
            <a:r>
              <a:rPr lang="es-ES" altLang="es-PE" sz="1600" dirty="0"/>
              <a:t>chequear la magnitud de las corrientes de fuga del relé cuando el generador coge carga</a:t>
            </a:r>
            <a:endParaRPr lang="es-EC" altLang="es-PE" sz="1600" dirty="0"/>
          </a:p>
        </p:txBody>
      </p:sp>
      <p:sp>
        <p:nvSpPr>
          <p:cNvPr id="17" name="43 Flecha derecha"/>
          <p:cNvSpPr/>
          <p:nvPr/>
        </p:nvSpPr>
        <p:spPr>
          <a:xfrm>
            <a:off x="4723580" y="4372744"/>
            <a:ext cx="504825"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C"/>
          </a:p>
        </p:txBody>
      </p:sp>
      <p:sp>
        <p:nvSpPr>
          <p:cNvPr id="18" name="44 Rectángulo"/>
          <p:cNvSpPr>
            <a:spLocks noChangeArrowheads="1"/>
          </p:cNvSpPr>
          <p:nvPr/>
        </p:nvSpPr>
        <p:spPr bwMode="auto">
          <a:xfrm>
            <a:off x="5360168" y="4301306"/>
            <a:ext cx="587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S" altLang="es-PE" sz="1600"/>
              <a:t>50% </a:t>
            </a:r>
            <a:endParaRPr lang="es-EC" altLang="es-PE" sz="1600"/>
          </a:p>
        </p:txBody>
      </p:sp>
      <p:sp>
        <p:nvSpPr>
          <p:cNvPr id="19" name="45 Rectángulo"/>
          <p:cNvSpPr/>
          <p:nvPr/>
        </p:nvSpPr>
        <p:spPr>
          <a:xfrm>
            <a:off x="4579118" y="4085406"/>
            <a:ext cx="792162" cy="307975"/>
          </a:xfrm>
          <a:prstGeom prst="rect">
            <a:avLst/>
          </a:prstGeom>
        </p:spPr>
        <p:txBody>
          <a:bodyPr>
            <a:spAutoFit/>
          </a:bodyPr>
          <a:lstStyle/>
          <a:p>
            <a:pPr algn="ctr" fontAlgn="auto">
              <a:spcBef>
                <a:spcPts val="0"/>
              </a:spcBef>
              <a:spcAft>
                <a:spcPts val="0"/>
              </a:spcAft>
              <a:defRPr/>
            </a:pPr>
            <a:r>
              <a:rPr lang="es-ES" sz="1400" i="1" dirty="0">
                <a:effectLst>
                  <a:outerShdw blurRad="38100" dist="38100" dir="2700000" algn="tl">
                    <a:srgbClr val="000000">
                      <a:alpha val="43137"/>
                    </a:srgbClr>
                  </a:outerShdw>
                </a:effectLst>
                <a:latin typeface="+mn-lt"/>
                <a:cs typeface="+mn-cs"/>
              </a:rPr>
              <a:t>Manual</a:t>
            </a:r>
            <a:endParaRPr lang="es-EC" sz="1400" i="1" dirty="0">
              <a:effectLst>
                <a:outerShdw blurRad="38100" dist="38100" dir="2700000" algn="tl">
                  <a:srgbClr val="000000">
                    <a:alpha val="43137"/>
                  </a:srgbClr>
                </a:outerShdw>
              </a:effectLst>
              <a:latin typeface="+mn-lt"/>
              <a:cs typeface="+mn-cs"/>
            </a:endParaRPr>
          </a:p>
        </p:txBody>
      </p:sp>
      <p:sp>
        <p:nvSpPr>
          <p:cNvPr id="20" name="46 Rectángulo"/>
          <p:cNvSpPr>
            <a:spLocks noChangeArrowheads="1"/>
          </p:cNvSpPr>
          <p:nvPr/>
        </p:nvSpPr>
        <p:spPr bwMode="auto">
          <a:xfrm>
            <a:off x="1196155" y="5309369"/>
            <a:ext cx="20542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Char char="ü"/>
            </a:pPr>
            <a:r>
              <a:rPr lang="es-ES" altLang="es-PE" sz="1600"/>
              <a:t>Retardo de tiempo:  </a:t>
            </a:r>
            <a:endParaRPr lang="es-EC" altLang="es-PE" sz="1600"/>
          </a:p>
        </p:txBody>
      </p:sp>
      <p:sp>
        <p:nvSpPr>
          <p:cNvPr id="21" name="47 Flecha derecha"/>
          <p:cNvSpPr/>
          <p:nvPr/>
        </p:nvSpPr>
        <p:spPr>
          <a:xfrm>
            <a:off x="3644080" y="5380806"/>
            <a:ext cx="503238"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C"/>
          </a:p>
        </p:txBody>
      </p:sp>
      <p:sp>
        <p:nvSpPr>
          <p:cNvPr id="22" name="53 Rectángulo"/>
          <p:cNvSpPr>
            <a:spLocks noChangeArrowheads="1"/>
          </p:cNvSpPr>
          <p:nvPr/>
        </p:nvSpPr>
        <p:spPr bwMode="auto">
          <a:xfrm>
            <a:off x="4382268" y="5093469"/>
            <a:ext cx="22129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ES" altLang="es-PE" sz="1600"/>
              <a:t>+1 [s]  con respecto a la segunda zona de la protección de respaldo</a:t>
            </a:r>
            <a:endParaRPr lang="es-EC" altLang="es-PE" sz="1600"/>
          </a:p>
        </p:txBody>
      </p:sp>
      <p:sp>
        <p:nvSpPr>
          <p:cNvPr id="23" name="54 Rectángulo"/>
          <p:cNvSpPr/>
          <p:nvPr/>
        </p:nvSpPr>
        <p:spPr>
          <a:xfrm>
            <a:off x="3499618" y="5525269"/>
            <a:ext cx="792162" cy="307975"/>
          </a:xfrm>
          <a:prstGeom prst="rect">
            <a:avLst/>
          </a:prstGeom>
        </p:spPr>
        <p:txBody>
          <a:bodyPr>
            <a:spAutoFit/>
          </a:bodyPr>
          <a:lstStyle/>
          <a:p>
            <a:pPr algn="ctr" fontAlgn="auto">
              <a:spcBef>
                <a:spcPts val="0"/>
              </a:spcBef>
              <a:spcAft>
                <a:spcPts val="0"/>
              </a:spcAft>
              <a:defRPr/>
            </a:pPr>
            <a:r>
              <a:rPr lang="es-ES" sz="1400" i="1" dirty="0">
                <a:effectLst>
                  <a:outerShdw blurRad="38100" dist="38100" dir="2700000" algn="tl">
                    <a:srgbClr val="000000">
                      <a:alpha val="43137"/>
                    </a:srgbClr>
                  </a:outerShdw>
                </a:effectLst>
                <a:latin typeface="+mn-lt"/>
                <a:cs typeface="+mn-cs"/>
              </a:rPr>
              <a:t>Manual</a:t>
            </a:r>
            <a:endParaRPr lang="es-EC" sz="1400" i="1" dirty="0">
              <a:effectLst>
                <a:outerShdw blurRad="38100" dist="38100" dir="2700000" algn="tl">
                  <a:srgbClr val="000000">
                    <a:alpha val="43137"/>
                  </a:srgbClr>
                </a:outerShdw>
              </a:effectLst>
              <a:latin typeface="+mn-lt"/>
              <a:cs typeface="+mn-cs"/>
            </a:endParaRPr>
          </a:p>
        </p:txBody>
      </p:sp>
      <p:graphicFrame>
        <p:nvGraphicFramePr>
          <p:cNvPr id="24" name="55 Tabla"/>
          <p:cNvGraphicFramePr>
            <a:graphicFrameLocks noGrp="1"/>
          </p:cNvGraphicFramePr>
          <p:nvPr>
            <p:extLst/>
          </p:nvPr>
        </p:nvGraphicFramePr>
        <p:xfrm>
          <a:off x="6925131" y="4428886"/>
          <a:ext cx="2592288" cy="864096"/>
        </p:xfrm>
        <a:graphic>
          <a:graphicData uri="http://schemas.openxmlformats.org/drawingml/2006/table">
            <a:tbl>
              <a:tblPr>
                <a:tableStyleId>{35758FB7-9AC5-4552-8A53-C91805E547FA}</a:tableStyleId>
              </a:tblPr>
              <a:tblGrid>
                <a:gridCol w="1368152">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tblGrid>
              <a:tr h="432048">
                <a:tc>
                  <a:txBody>
                    <a:bodyPr/>
                    <a:lstStyle/>
                    <a:p>
                      <a:pPr algn="ctr">
                        <a:lnSpc>
                          <a:spcPct val="115000"/>
                        </a:lnSpc>
                        <a:spcAft>
                          <a:spcPts val="0"/>
                        </a:spcAft>
                      </a:pPr>
                      <a:r>
                        <a:rPr lang="es-EC" sz="1600" dirty="0">
                          <a:effectLst>
                            <a:outerShdw blurRad="38100" dist="38100" dir="2700000" algn="tl">
                              <a:srgbClr val="000000">
                                <a:alpha val="43137"/>
                              </a:srgbClr>
                            </a:outerShdw>
                          </a:effectLst>
                        </a:rPr>
                        <a:t>Pick up</a:t>
                      </a:r>
                      <a:endParaRPr lang="es-EC" sz="1800" dirty="0">
                        <a:effectLst>
                          <a:outerShdw blurRad="38100" dist="38100" dir="2700000" algn="tl">
                            <a:srgbClr val="000000">
                              <a:alpha val="43137"/>
                            </a:srgbClr>
                          </a:outerShdw>
                        </a:effectLst>
                        <a:latin typeface="Times New Roman"/>
                        <a:ea typeface="Times New Roman"/>
                      </a:endParaRPr>
                    </a:p>
                  </a:txBody>
                  <a:tcPr marL="44450" marR="44450" marT="0" marB="0" anchor="ctr"/>
                </a:tc>
                <a:tc>
                  <a:txBody>
                    <a:bodyPr/>
                    <a:lstStyle/>
                    <a:p>
                      <a:pPr algn="ctr">
                        <a:lnSpc>
                          <a:spcPct val="115000"/>
                        </a:lnSpc>
                        <a:spcAft>
                          <a:spcPts val="0"/>
                        </a:spcAft>
                      </a:pPr>
                      <a:r>
                        <a:rPr lang="es-EC" sz="1600" dirty="0">
                          <a:effectLst>
                            <a:outerShdw blurRad="38100" dist="38100" dir="2700000" algn="tl">
                              <a:srgbClr val="000000">
                                <a:alpha val="43137"/>
                              </a:srgbClr>
                            </a:outerShdw>
                          </a:effectLst>
                        </a:rPr>
                        <a:t>1,5 [mA]</a:t>
                      </a:r>
                      <a:endParaRPr lang="es-EC" sz="1800" dirty="0">
                        <a:effectLst>
                          <a:outerShdw blurRad="38100" dist="38100" dir="2700000" algn="tl">
                            <a:srgbClr val="000000">
                              <a:alpha val="43137"/>
                            </a:srgbClr>
                          </a:outerShdw>
                        </a:effectLst>
                        <a:latin typeface="Times New Roman"/>
                        <a:ea typeface="Times New Roman"/>
                      </a:endParaRPr>
                    </a:p>
                  </a:txBody>
                  <a:tcPr marL="44450" marR="44450" marT="0" marB="0" anchor="ctr"/>
                </a:tc>
                <a:extLst>
                  <a:ext uri="{0D108BD9-81ED-4DB2-BD59-A6C34878D82A}">
                    <a16:rowId xmlns:a16="http://schemas.microsoft.com/office/drawing/2014/main" val="10000"/>
                  </a:ext>
                </a:extLst>
              </a:tr>
              <a:tr h="432048">
                <a:tc>
                  <a:txBody>
                    <a:bodyPr/>
                    <a:lstStyle/>
                    <a:p>
                      <a:pPr algn="ctr">
                        <a:lnSpc>
                          <a:spcPct val="115000"/>
                        </a:lnSpc>
                        <a:spcAft>
                          <a:spcPts val="0"/>
                        </a:spcAft>
                      </a:pPr>
                      <a:r>
                        <a:rPr lang="es-EC" sz="1600" dirty="0">
                          <a:effectLst>
                            <a:outerShdw blurRad="38100" dist="38100" dir="2700000" algn="tl">
                              <a:srgbClr val="000000">
                                <a:alpha val="43137"/>
                              </a:srgbClr>
                            </a:outerShdw>
                          </a:effectLst>
                        </a:rPr>
                        <a:t>Retardo</a:t>
                      </a:r>
                      <a:endParaRPr lang="es-EC" sz="1800" dirty="0">
                        <a:effectLst>
                          <a:outerShdw blurRad="38100" dist="38100" dir="2700000" algn="tl">
                            <a:srgbClr val="000000">
                              <a:alpha val="43137"/>
                            </a:srgbClr>
                          </a:outerShdw>
                        </a:effectLst>
                        <a:latin typeface="Times New Roman"/>
                        <a:ea typeface="Times New Roman"/>
                      </a:endParaRPr>
                    </a:p>
                  </a:txBody>
                  <a:tcPr marL="44450" marR="44450" marT="0" marB="0" anchor="ctr"/>
                </a:tc>
                <a:tc>
                  <a:txBody>
                    <a:bodyPr/>
                    <a:lstStyle/>
                    <a:p>
                      <a:pPr algn="ctr">
                        <a:lnSpc>
                          <a:spcPct val="115000"/>
                        </a:lnSpc>
                        <a:spcAft>
                          <a:spcPts val="0"/>
                        </a:spcAft>
                      </a:pPr>
                      <a:r>
                        <a:rPr lang="es-EC" sz="1600" dirty="0">
                          <a:effectLst>
                            <a:outerShdw blurRad="38100" dist="38100" dir="2700000" algn="tl">
                              <a:srgbClr val="000000">
                                <a:alpha val="43137"/>
                              </a:srgbClr>
                            </a:outerShdw>
                          </a:effectLst>
                        </a:rPr>
                        <a:t>3 [s]</a:t>
                      </a:r>
                      <a:endParaRPr lang="es-EC" sz="1800" dirty="0">
                        <a:effectLst>
                          <a:outerShdw blurRad="38100" dist="38100" dir="2700000" algn="tl">
                            <a:srgbClr val="000000">
                              <a:alpha val="43137"/>
                            </a:srgbClr>
                          </a:outerShdw>
                        </a:effectLst>
                        <a:latin typeface="Times New Roman"/>
                        <a:ea typeface="Times New Roman"/>
                      </a:endParaRPr>
                    </a:p>
                  </a:txBody>
                  <a:tcPr marL="44450" marR="44450" marT="0" marB="0" anchor="ctr"/>
                </a:tc>
                <a:extLst>
                  <a:ext uri="{0D108BD9-81ED-4DB2-BD59-A6C34878D82A}">
                    <a16:rowId xmlns:a16="http://schemas.microsoft.com/office/drawing/2014/main" val="10001"/>
                  </a:ext>
                </a:extLst>
              </a:tr>
            </a:tbl>
          </a:graphicData>
        </a:graphic>
      </p:graphicFrame>
      <p:sp>
        <p:nvSpPr>
          <p:cNvPr id="25" name="56 CuadroTexto"/>
          <p:cNvSpPr txBox="1"/>
          <p:nvPr/>
        </p:nvSpPr>
        <p:spPr>
          <a:xfrm>
            <a:off x="6205894" y="3479580"/>
            <a:ext cx="3513293" cy="646331"/>
          </a:xfrm>
          <a:prstGeom prst="rect">
            <a:avLst/>
          </a:prstGeom>
          <a:noFill/>
        </p:spPr>
        <p:txBody>
          <a:bodyPr wrap="square">
            <a:spAutoFit/>
          </a:bodyPr>
          <a:lstStyle/>
          <a:p>
            <a:pPr fontAlgn="auto">
              <a:spcBef>
                <a:spcPts val="0"/>
              </a:spcBef>
              <a:spcAft>
                <a:spcPts val="0"/>
              </a:spcAft>
              <a:defRPr/>
            </a:pPr>
            <a:r>
              <a:rPr lang="es-EC" b="1" dirty="0">
                <a:effectLst>
                  <a:outerShdw blurRad="38100" dist="38100" dir="2700000" algn="tl">
                    <a:srgbClr val="000000">
                      <a:alpha val="43137"/>
                    </a:srgbClr>
                  </a:outerShdw>
                </a:effectLst>
                <a:latin typeface="+mn-lt"/>
                <a:cs typeface="+mn-cs"/>
              </a:rPr>
              <a:t>Valores Ajustados de la Función REG316</a:t>
            </a:r>
          </a:p>
        </p:txBody>
      </p:sp>
      <p:pic>
        <p:nvPicPr>
          <p:cNvPr id="28" name="39 I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1596" y="1448184"/>
            <a:ext cx="2016125"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40 Rectángulo"/>
          <p:cNvSpPr/>
          <p:nvPr/>
        </p:nvSpPr>
        <p:spPr>
          <a:xfrm>
            <a:off x="975981" y="2172845"/>
            <a:ext cx="5796969" cy="830997"/>
          </a:xfrm>
          <a:prstGeom prst="rect">
            <a:avLst/>
          </a:prstGeom>
        </p:spPr>
        <p:txBody>
          <a:bodyPr wrap="square">
            <a:spAutoFit/>
          </a:bodyPr>
          <a:lstStyle/>
          <a:p>
            <a:pPr fontAlgn="auto">
              <a:spcBef>
                <a:spcPts val="0"/>
              </a:spcBef>
              <a:spcAft>
                <a:spcPts val="0"/>
              </a:spcAft>
              <a:defRPr/>
            </a:pPr>
            <a:r>
              <a:rPr lang="es-ES" sz="1600" dirty="0"/>
              <a:t>El ajuste del relé de corriente RXIK1 es debidamente escogido después de chequear la magnitud de las corrientes de fuga del relé cuando el generador coge carga</a:t>
            </a:r>
            <a:r>
              <a:rPr lang="es-ES" sz="1600" dirty="0">
                <a:effectLst>
                  <a:outerShdw blurRad="38100" dist="38100" dir="2700000" algn="tl">
                    <a:srgbClr val="000000">
                      <a:alpha val="43137"/>
                    </a:srgbClr>
                  </a:outerShdw>
                </a:effectLst>
                <a:latin typeface="+mn-lt"/>
                <a:cs typeface="+mn-cs"/>
              </a:rPr>
              <a:t>s</a:t>
            </a:r>
            <a:endParaRPr lang="es-EC" sz="1600" dirty="0">
              <a:effectLst>
                <a:outerShdw blurRad="38100" dist="38100" dir="2700000" algn="tl">
                  <a:srgbClr val="000000">
                    <a:alpha val="43137"/>
                  </a:srgbClr>
                </a:outerShdw>
              </a:effectLst>
              <a:latin typeface="+mn-lt"/>
              <a:cs typeface="+mn-cs"/>
            </a:endParaRPr>
          </a:p>
        </p:txBody>
      </p:sp>
    </p:spTree>
    <p:extLst>
      <p:ext uri="{BB962C8B-B14F-4D97-AF65-F5344CB8AC3E}">
        <p14:creationId xmlns:p14="http://schemas.microsoft.com/office/powerpoint/2010/main" val="2330401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PE" b="1" dirty="0"/>
              <a:t>Calculo Función 81G:Protección de Sobre baja frecuencia</a:t>
            </a:r>
          </a:p>
        </p:txBody>
      </p:sp>
      <p:graphicFrame>
        <p:nvGraphicFramePr>
          <p:cNvPr id="6" name="Marcador de contenido 5"/>
          <p:cNvGraphicFramePr>
            <a:graphicFrameLocks noGrp="1"/>
          </p:cNvGraphicFramePr>
          <p:nvPr>
            <p:ph idx="1"/>
            <p:extLst/>
          </p:nvPr>
        </p:nvGraphicFramePr>
        <p:xfrm>
          <a:off x="5848738" y="5006120"/>
          <a:ext cx="3425264" cy="1209676"/>
        </p:xfrm>
        <a:graphic>
          <a:graphicData uri="http://schemas.openxmlformats.org/drawingml/2006/table">
            <a:tbl>
              <a:tblPr firstRow="1" firstCol="1" bandRow="1">
                <a:tableStyleId>{5C22544A-7EE6-4342-B048-85BDC9FD1C3A}</a:tableStyleId>
              </a:tblPr>
              <a:tblGrid>
                <a:gridCol w="1238520">
                  <a:extLst>
                    <a:ext uri="{9D8B030D-6E8A-4147-A177-3AD203B41FA5}">
                      <a16:colId xmlns:a16="http://schemas.microsoft.com/office/drawing/2014/main" val="20000"/>
                    </a:ext>
                  </a:extLst>
                </a:gridCol>
                <a:gridCol w="1158735">
                  <a:extLst>
                    <a:ext uri="{9D8B030D-6E8A-4147-A177-3AD203B41FA5}">
                      <a16:colId xmlns:a16="http://schemas.microsoft.com/office/drawing/2014/main" val="20001"/>
                    </a:ext>
                  </a:extLst>
                </a:gridCol>
                <a:gridCol w="1028009">
                  <a:extLst>
                    <a:ext uri="{9D8B030D-6E8A-4147-A177-3AD203B41FA5}">
                      <a16:colId xmlns:a16="http://schemas.microsoft.com/office/drawing/2014/main" val="20002"/>
                    </a:ext>
                  </a:extLst>
                </a:gridCol>
              </a:tblGrid>
              <a:tr h="203270">
                <a:tc gridSpan="3">
                  <a:txBody>
                    <a:bodyPr/>
                    <a:lstStyle/>
                    <a:p>
                      <a:pPr algn="ctr">
                        <a:lnSpc>
                          <a:spcPct val="115000"/>
                        </a:lnSpc>
                        <a:spcAft>
                          <a:spcPts val="0"/>
                        </a:spcAft>
                      </a:pPr>
                      <a:r>
                        <a:rPr lang="es-EC" sz="1200" dirty="0">
                          <a:effectLst/>
                        </a:rPr>
                        <a:t>Ajustes de la central</a:t>
                      </a:r>
                      <a:endParaRPr lang="es-PE" sz="1200" dirty="0">
                        <a:effectLst/>
                        <a:latin typeface="Times New Roman" panose="02020603050405020304" pitchFamily="18" charset="0"/>
                        <a:ea typeface="Times New Roman" panose="02020603050405020304" pitchFamily="18" charset="0"/>
                      </a:endParaRPr>
                    </a:p>
                  </a:txBody>
                  <a:tcPr marL="42962" marR="42962" marT="0" marB="0" anchor="ctr"/>
                </a:tc>
                <a:tc hMerge="1">
                  <a:txBody>
                    <a:bodyPr/>
                    <a:lstStyle/>
                    <a:p>
                      <a:endParaRPr lang="es-PE"/>
                    </a:p>
                  </a:txBody>
                  <a:tcPr/>
                </a:tc>
                <a:tc hMerge="1">
                  <a:txBody>
                    <a:bodyPr/>
                    <a:lstStyle/>
                    <a:p>
                      <a:endParaRPr lang="es-PE"/>
                    </a:p>
                  </a:txBody>
                  <a:tcPr/>
                </a:tc>
                <a:extLst>
                  <a:ext uri="{0D108BD9-81ED-4DB2-BD59-A6C34878D82A}">
                    <a16:rowId xmlns:a16="http://schemas.microsoft.com/office/drawing/2014/main" val="10000"/>
                  </a:ext>
                </a:extLst>
              </a:tr>
              <a:tr h="406539">
                <a:tc>
                  <a:txBody>
                    <a:bodyPr/>
                    <a:lstStyle/>
                    <a:p>
                      <a:pPr algn="ctr">
                        <a:lnSpc>
                          <a:spcPct val="115000"/>
                        </a:lnSpc>
                        <a:spcAft>
                          <a:spcPts val="0"/>
                        </a:spcAft>
                      </a:pPr>
                      <a:r>
                        <a:rPr lang="es-EC" sz="1200">
                          <a:effectLst/>
                        </a:rPr>
                        <a:t> </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tc>
                  <a:txBody>
                    <a:bodyPr/>
                    <a:lstStyle/>
                    <a:p>
                      <a:pPr algn="ctr">
                        <a:lnSpc>
                          <a:spcPct val="115000"/>
                        </a:lnSpc>
                        <a:spcAft>
                          <a:spcPts val="0"/>
                        </a:spcAft>
                      </a:pPr>
                      <a:r>
                        <a:rPr lang="es-EC" sz="1200" dirty="0">
                          <a:effectLst/>
                        </a:rPr>
                        <a:t>Sobre frecuencia</a:t>
                      </a:r>
                      <a:endParaRPr lang="es-PE" sz="1200" dirty="0">
                        <a:effectLst/>
                        <a:latin typeface="Times New Roman" panose="02020603050405020304" pitchFamily="18" charset="0"/>
                        <a:ea typeface="Times New Roman" panose="02020603050405020304" pitchFamily="18" charset="0"/>
                      </a:endParaRPr>
                    </a:p>
                  </a:txBody>
                  <a:tcPr marL="42962" marR="42962" marT="0" marB="0" anchor="ctr"/>
                </a:tc>
                <a:tc>
                  <a:txBody>
                    <a:bodyPr/>
                    <a:lstStyle/>
                    <a:p>
                      <a:pPr algn="ctr">
                        <a:lnSpc>
                          <a:spcPct val="115000"/>
                        </a:lnSpc>
                        <a:spcAft>
                          <a:spcPts val="0"/>
                        </a:spcAft>
                      </a:pPr>
                      <a:r>
                        <a:rPr lang="es-EC" sz="1200" dirty="0">
                          <a:effectLst/>
                        </a:rPr>
                        <a:t>Sub frecuencia</a:t>
                      </a:r>
                      <a:endParaRPr lang="es-PE" sz="1200" dirty="0">
                        <a:effectLst/>
                        <a:latin typeface="Times New Roman" panose="02020603050405020304" pitchFamily="18" charset="0"/>
                        <a:ea typeface="Times New Roman" panose="02020603050405020304" pitchFamily="18" charset="0"/>
                      </a:endParaRPr>
                    </a:p>
                  </a:txBody>
                  <a:tcPr marL="42962" marR="42962" marT="0" marB="0" anchor="ctr"/>
                </a:tc>
                <a:extLst>
                  <a:ext uri="{0D108BD9-81ED-4DB2-BD59-A6C34878D82A}">
                    <a16:rowId xmlns:a16="http://schemas.microsoft.com/office/drawing/2014/main" val="10001"/>
                  </a:ext>
                </a:extLst>
              </a:tr>
              <a:tr h="203270">
                <a:tc>
                  <a:txBody>
                    <a:bodyPr/>
                    <a:lstStyle/>
                    <a:p>
                      <a:pPr algn="ctr">
                        <a:lnSpc>
                          <a:spcPct val="115000"/>
                        </a:lnSpc>
                        <a:spcAft>
                          <a:spcPts val="0"/>
                        </a:spcAft>
                      </a:pPr>
                      <a:r>
                        <a:rPr lang="es-EC" sz="1200">
                          <a:effectLst/>
                        </a:rPr>
                        <a:t>Frecuencia</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tc>
                  <a:txBody>
                    <a:bodyPr/>
                    <a:lstStyle/>
                    <a:p>
                      <a:pPr algn="ctr">
                        <a:lnSpc>
                          <a:spcPct val="115000"/>
                        </a:lnSpc>
                        <a:spcAft>
                          <a:spcPts val="0"/>
                        </a:spcAft>
                      </a:pPr>
                      <a:r>
                        <a:rPr lang="es-EC" sz="1200">
                          <a:effectLst/>
                        </a:rPr>
                        <a:t>61 Hz</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tc>
                  <a:txBody>
                    <a:bodyPr/>
                    <a:lstStyle/>
                    <a:p>
                      <a:pPr algn="ctr">
                        <a:lnSpc>
                          <a:spcPct val="115000"/>
                        </a:lnSpc>
                        <a:spcAft>
                          <a:spcPts val="0"/>
                        </a:spcAft>
                      </a:pPr>
                      <a:r>
                        <a:rPr lang="es-EC" sz="1200">
                          <a:effectLst/>
                        </a:rPr>
                        <a:t>59 Hz</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extLst>
                  <a:ext uri="{0D108BD9-81ED-4DB2-BD59-A6C34878D82A}">
                    <a16:rowId xmlns:a16="http://schemas.microsoft.com/office/drawing/2014/main" val="10002"/>
                  </a:ext>
                </a:extLst>
              </a:tr>
              <a:tr h="203270">
                <a:tc>
                  <a:txBody>
                    <a:bodyPr/>
                    <a:lstStyle/>
                    <a:p>
                      <a:pPr algn="ctr">
                        <a:lnSpc>
                          <a:spcPct val="115000"/>
                        </a:lnSpc>
                        <a:spcAft>
                          <a:spcPts val="0"/>
                        </a:spcAft>
                      </a:pPr>
                      <a:r>
                        <a:rPr lang="es-EC" sz="1200">
                          <a:effectLst/>
                        </a:rPr>
                        <a:t>Tensión mínima</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tc>
                  <a:txBody>
                    <a:bodyPr/>
                    <a:lstStyle/>
                    <a:p>
                      <a:pPr algn="ctr">
                        <a:lnSpc>
                          <a:spcPct val="115000"/>
                        </a:lnSpc>
                        <a:spcAft>
                          <a:spcPts val="0"/>
                        </a:spcAft>
                      </a:pPr>
                      <a:r>
                        <a:rPr lang="es-EC" sz="1200">
                          <a:effectLst/>
                        </a:rPr>
                        <a:t>0,8 VN</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tc>
                  <a:txBody>
                    <a:bodyPr/>
                    <a:lstStyle/>
                    <a:p>
                      <a:pPr algn="ctr">
                        <a:lnSpc>
                          <a:spcPct val="115000"/>
                        </a:lnSpc>
                        <a:spcAft>
                          <a:spcPts val="0"/>
                        </a:spcAft>
                      </a:pPr>
                      <a:r>
                        <a:rPr lang="es-EC" sz="1200">
                          <a:effectLst/>
                        </a:rPr>
                        <a:t>0,8 VN</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extLst>
                  <a:ext uri="{0D108BD9-81ED-4DB2-BD59-A6C34878D82A}">
                    <a16:rowId xmlns:a16="http://schemas.microsoft.com/office/drawing/2014/main" val="10003"/>
                  </a:ext>
                </a:extLst>
              </a:tr>
              <a:tr h="193327">
                <a:tc>
                  <a:txBody>
                    <a:bodyPr/>
                    <a:lstStyle/>
                    <a:p>
                      <a:pPr algn="ctr">
                        <a:spcAft>
                          <a:spcPts val="0"/>
                        </a:spcAft>
                      </a:pPr>
                      <a:r>
                        <a:rPr lang="es-EC" sz="1200">
                          <a:effectLst/>
                        </a:rPr>
                        <a:t>Retardo</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tc>
                  <a:txBody>
                    <a:bodyPr/>
                    <a:lstStyle/>
                    <a:p>
                      <a:pPr algn="ctr">
                        <a:spcAft>
                          <a:spcPts val="0"/>
                        </a:spcAft>
                      </a:pPr>
                      <a:r>
                        <a:rPr lang="es-EC" sz="1200">
                          <a:effectLst/>
                        </a:rPr>
                        <a:t>60 s</a:t>
                      </a:r>
                      <a:endParaRPr lang="es-PE" sz="1200">
                        <a:effectLst/>
                        <a:latin typeface="Times New Roman" panose="02020603050405020304" pitchFamily="18" charset="0"/>
                        <a:ea typeface="Times New Roman" panose="02020603050405020304" pitchFamily="18" charset="0"/>
                      </a:endParaRPr>
                    </a:p>
                  </a:txBody>
                  <a:tcPr marL="42962" marR="42962" marT="0" marB="0" anchor="ctr"/>
                </a:tc>
                <a:tc>
                  <a:txBody>
                    <a:bodyPr/>
                    <a:lstStyle/>
                    <a:p>
                      <a:pPr algn="ctr">
                        <a:spcAft>
                          <a:spcPts val="0"/>
                        </a:spcAft>
                      </a:pPr>
                      <a:r>
                        <a:rPr lang="es-EC" sz="1200" dirty="0">
                          <a:effectLst/>
                        </a:rPr>
                        <a:t>5 s</a:t>
                      </a:r>
                      <a:endParaRPr lang="es-PE" sz="1200" dirty="0">
                        <a:effectLst/>
                        <a:latin typeface="Times New Roman" panose="02020603050405020304" pitchFamily="18" charset="0"/>
                        <a:ea typeface="Times New Roman" panose="02020603050405020304" pitchFamily="18" charset="0"/>
                      </a:endParaRPr>
                    </a:p>
                  </a:txBody>
                  <a:tcPr marL="42962" marR="42962" marT="0" marB="0" anchor="ctr"/>
                </a:tc>
                <a:extLst>
                  <a:ext uri="{0D108BD9-81ED-4DB2-BD59-A6C34878D82A}">
                    <a16:rowId xmlns:a16="http://schemas.microsoft.com/office/drawing/2014/main" val="10004"/>
                  </a:ext>
                </a:extLst>
              </a:tr>
            </a:tbl>
          </a:graphicData>
        </a:graphic>
      </p:graphicFrame>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32574" t="36047" r="46231" b="22025"/>
          <a:stretch>
            <a:fillRect/>
          </a:stretch>
        </p:blipFill>
        <p:spPr bwMode="auto">
          <a:xfrm>
            <a:off x="6199639" y="1792200"/>
            <a:ext cx="2723462" cy="3029565"/>
          </a:xfrm>
          <a:prstGeom prst="rect">
            <a:avLst/>
          </a:prstGeom>
          <a:noFill/>
          <a:ln w="57150">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magen 9"/>
          <p:cNvPicPr>
            <a:picLocks noChangeAspect="1"/>
          </p:cNvPicPr>
          <p:nvPr/>
        </p:nvPicPr>
        <p:blipFill>
          <a:blip r:embed="rId3"/>
          <a:stretch>
            <a:fillRect/>
          </a:stretch>
        </p:blipFill>
        <p:spPr>
          <a:xfrm>
            <a:off x="1155060" y="2146848"/>
            <a:ext cx="3962743" cy="2859272"/>
          </a:xfrm>
          <a:prstGeom prst="rect">
            <a:avLst/>
          </a:prstGeom>
        </p:spPr>
      </p:pic>
    </p:spTree>
    <p:extLst>
      <p:ext uri="{BB962C8B-B14F-4D97-AF65-F5344CB8AC3E}">
        <p14:creationId xmlns:p14="http://schemas.microsoft.com/office/powerpoint/2010/main" val="42070189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PE" b="1" dirty="0"/>
              <a:t>Calculo Función 59/81:Protección de sobrexcitación</a:t>
            </a:r>
          </a:p>
        </p:txBody>
      </p:sp>
      <p:sp>
        <p:nvSpPr>
          <p:cNvPr id="7" name="40 Rectángulo"/>
          <p:cNvSpPr/>
          <p:nvPr/>
        </p:nvSpPr>
        <p:spPr>
          <a:xfrm>
            <a:off x="978669" y="1863407"/>
            <a:ext cx="3241675" cy="584775"/>
          </a:xfrm>
          <a:prstGeom prst="rect">
            <a:avLst/>
          </a:prstGeom>
        </p:spPr>
        <p:txBody>
          <a:bodyPr>
            <a:spAutoFit/>
          </a:bodyPr>
          <a:lstStyle/>
          <a:p>
            <a:pPr fontAlgn="auto">
              <a:spcBef>
                <a:spcPts val="0"/>
              </a:spcBef>
              <a:spcAft>
                <a:spcPts val="0"/>
              </a:spcAft>
              <a:defRPr/>
            </a:pPr>
            <a:r>
              <a:rPr lang="es-ES" sz="1600" b="1" dirty="0">
                <a:effectLst>
                  <a:outerShdw blurRad="38100" dist="38100" dir="2700000" algn="tl">
                    <a:srgbClr val="000000">
                      <a:alpha val="43137"/>
                    </a:srgbClr>
                  </a:outerShdw>
                </a:effectLst>
                <a:latin typeface="+mn-lt"/>
                <a:cs typeface="+mn-cs"/>
              </a:rPr>
              <a:t>Ajustes Función Tiempo </a:t>
            </a:r>
            <a:r>
              <a:rPr lang="es-ES" sz="1600" b="1" dirty="0">
                <a:effectLst>
                  <a:outerShdw blurRad="38100" dist="38100" dir="2700000" algn="tl">
                    <a:srgbClr val="000000">
                      <a:alpha val="43137"/>
                    </a:srgbClr>
                  </a:outerShdw>
                </a:effectLst>
              </a:rPr>
              <a:t>D</a:t>
            </a:r>
            <a:r>
              <a:rPr lang="es-ES" sz="1600" b="1" dirty="0">
                <a:effectLst>
                  <a:outerShdw blurRad="38100" dist="38100" dir="2700000" algn="tl">
                    <a:srgbClr val="000000">
                      <a:alpha val="43137"/>
                    </a:srgbClr>
                  </a:outerShdw>
                </a:effectLst>
                <a:latin typeface="+mn-lt"/>
                <a:cs typeface="+mn-cs"/>
              </a:rPr>
              <a:t>efinido: </a:t>
            </a:r>
            <a:endParaRPr lang="es-EC" sz="1600" b="1" dirty="0">
              <a:effectLst>
                <a:outerShdw blurRad="38100" dist="38100" dir="2700000" algn="tl">
                  <a:srgbClr val="000000">
                    <a:alpha val="43137"/>
                  </a:srgbClr>
                </a:outerShdw>
              </a:effectLst>
              <a:latin typeface="+mn-lt"/>
              <a:cs typeface="+mn-cs"/>
            </a:endParaRPr>
          </a:p>
        </p:txBody>
      </p:sp>
      <p:sp>
        <p:nvSpPr>
          <p:cNvPr id="8" name="5 Rectángulo"/>
          <p:cNvSpPr/>
          <p:nvPr/>
        </p:nvSpPr>
        <p:spPr>
          <a:xfrm>
            <a:off x="1346200" y="2636837"/>
            <a:ext cx="3417529" cy="1877437"/>
          </a:xfrm>
          <a:prstGeom prst="rect">
            <a:avLst/>
          </a:prstGeom>
        </p:spPr>
        <p:txBody>
          <a:bodyPr wrap="square">
            <a:spAutoFit/>
          </a:bodyPr>
          <a:lstStyle/>
          <a:p>
            <a:pPr fontAlgn="auto">
              <a:spcBef>
                <a:spcPts val="0"/>
              </a:spcBef>
              <a:spcAft>
                <a:spcPts val="0"/>
              </a:spcAft>
              <a:defRPr/>
            </a:pPr>
            <a:r>
              <a:rPr lang="es-ES" b="1" dirty="0">
                <a:effectLst>
                  <a:outerShdw blurRad="38100" dist="38100" dir="2700000" algn="tl">
                    <a:srgbClr val="000000">
                      <a:alpha val="43137"/>
                    </a:srgbClr>
                  </a:outerShdw>
                </a:effectLst>
                <a:latin typeface="+mn-lt"/>
                <a:cs typeface="+mn-cs"/>
              </a:rPr>
              <a:t>Parámetros:</a:t>
            </a:r>
          </a:p>
          <a:p>
            <a:pPr marL="285750" indent="-285750" fontAlgn="auto">
              <a:spcBef>
                <a:spcPts val="0"/>
              </a:spcBef>
              <a:spcAft>
                <a:spcPts val="0"/>
              </a:spcAft>
              <a:buFont typeface="Wingdings" pitchFamily="2" charset="2"/>
              <a:buChar char="ü"/>
              <a:defRPr/>
            </a:pPr>
            <a:r>
              <a:rPr lang="es-ES" sz="1600" dirty="0">
                <a:latin typeface="+mn-lt"/>
                <a:cs typeface="+mn-cs"/>
              </a:rPr>
              <a:t>Flujo magnético V/f: Se ajusta al 110% </a:t>
            </a:r>
            <a:r>
              <a:rPr lang="es-ES" sz="1600" dirty="0" err="1">
                <a:latin typeface="+mn-lt"/>
                <a:cs typeface="+mn-cs"/>
              </a:rPr>
              <a:t>Vn</a:t>
            </a:r>
            <a:r>
              <a:rPr lang="es-ES" sz="1600" dirty="0">
                <a:latin typeface="+mn-lt"/>
                <a:cs typeface="+mn-cs"/>
              </a:rPr>
              <a:t>/</a:t>
            </a:r>
            <a:r>
              <a:rPr lang="es-ES" sz="1600" dirty="0" err="1">
                <a:latin typeface="+mn-lt"/>
                <a:cs typeface="+mn-cs"/>
              </a:rPr>
              <a:t>Fn</a:t>
            </a:r>
            <a:r>
              <a:rPr lang="es-ES" sz="1600" dirty="0">
                <a:latin typeface="+mn-lt"/>
                <a:cs typeface="+mn-cs"/>
              </a:rPr>
              <a:t> </a:t>
            </a:r>
          </a:p>
          <a:p>
            <a:pPr marL="285750" indent="-285750" fontAlgn="auto">
              <a:spcBef>
                <a:spcPts val="0"/>
              </a:spcBef>
              <a:spcAft>
                <a:spcPts val="0"/>
              </a:spcAft>
              <a:buFont typeface="Wingdings" pitchFamily="2" charset="2"/>
              <a:buChar char="ü"/>
              <a:defRPr/>
            </a:pPr>
            <a:r>
              <a:rPr lang="es-ES" sz="1600" dirty="0">
                <a:latin typeface="+mn-lt"/>
                <a:cs typeface="+mn-cs"/>
              </a:rPr>
              <a:t>Retardo: 60 s</a:t>
            </a:r>
          </a:p>
          <a:p>
            <a:pPr marL="285750" indent="-285750" fontAlgn="auto">
              <a:spcBef>
                <a:spcPts val="0"/>
              </a:spcBef>
              <a:spcAft>
                <a:spcPts val="0"/>
              </a:spcAft>
              <a:buFont typeface="Wingdings" pitchFamily="2" charset="2"/>
              <a:buChar char="ü"/>
              <a:defRPr/>
            </a:pPr>
            <a:r>
              <a:rPr lang="es-ES" sz="1600" dirty="0">
                <a:latin typeface="+mn-lt"/>
                <a:cs typeface="+mn-cs"/>
              </a:rPr>
              <a:t>Ambos ajustes según IEEE 37.102 – 1995</a:t>
            </a:r>
            <a:endParaRPr lang="es-EC" sz="1600" dirty="0">
              <a:latin typeface="+mn-lt"/>
              <a:cs typeface="+mn-cs"/>
            </a:endParaRPr>
          </a:p>
          <a:p>
            <a:pPr fontAlgn="auto">
              <a:spcBef>
                <a:spcPts val="0"/>
              </a:spcBef>
              <a:spcAft>
                <a:spcPts val="0"/>
              </a:spcAft>
              <a:defRPr/>
            </a:pPr>
            <a:endParaRPr lang="es-ES" b="1" dirty="0">
              <a:effectLst>
                <a:outerShdw blurRad="38100" dist="38100" dir="2700000" algn="tl">
                  <a:srgbClr val="000000">
                    <a:alpha val="43137"/>
                  </a:srgbClr>
                </a:outerShdw>
              </a:effectLst>
              <a:latin typeface="+mn-lt"/>
              <a:cs typeface="+mn-cs"/>
            </a:endParaRPr>
          </a:p>
        </p:txBody>
      </p:sp>
      <p:graphicFrame>
        <p:nvGraphicFramePr>
          <p:cNvPr id="9" name="41 Gráfico"/>
          <p:cNvGraphicFramePr/>
          <p:nvPr>
            <p:extLst/>
          </p:nvPr>
        </p:nvGraphicFramePr>
        <p:xfrm>
          <a:off x="5184068" y="2448182"/>
          <a:ext cx="4328642" cy="2492527"/>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ángulo 13"/>
          <p:cNvSpPr/>
          <p:nvPr/>
        </p:nvSpPr>
        <p:spPr>
          <a:xfrm>
            <a:off x="1527150" y="4769983"/>
            <a:ext cx="7313836" cy="1754326"/>
          </a:xfrm>
          <a:prstGeom prst="rect">
            <a:avLst/>
          </a:prstGeom>
        </p:spPr>
        <p:txBody>
          <a:bodyPr wrap="square">
            <a:spAutoFit/>
          </a:bodyPr>
          <a:lstStyle/>
          <a:p>
            <a:pPr algn="just">
              <a:lnSpc>
                <a:spcPct val="200000"/>
              </a:lnSpc>
              <a:spcAft>
                <a:spcPts val="1200"/>
              </a:spcAft>
            </a:pPr>
            <a:r>
              <a:rPr lang="es-ES" dirty="0">
                <a:latin typeface="Arial" panose="020B0604020202020204" pitchFamily="34" charset="0"/>
                <a:ea typeface="Times New Roman" panose="02020603050405020304" pitchFamily="18" charset="0"/>
              </a:rPr>
              <a:t>Según la norma IEEE 37.102 – 1995, la función es ajustada al 110 % de la relación voltaje sobre frecuencia y energizara una alarma con un retardo de tiempo típico de 60 s..</a:t>
            </a:r>
            <a:endParaRPr lang="es-P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43336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283919" y="291490"/>
            <a:ext cx="8596668" cy="1320800"/>
          </a:xfrm>
        </p:spPr>
        <p:txBody>
          <a:bodyPr>
            <a:normAutofit/>
          </a:bodyPr>
          <a:lstStyle/>
          <a:p>
            <a:pPr algn="ctr"/>
            <a:r>
              <a:rPr lang="es-PE" b="1" dirty="0"/>
              <a:t>Calculo Función 59/81:Protección de sobrexcitación</a:t>
            </a:r>
          </a:p>
        </p:txBody>
      </p:sp>
      <p:sp>
        <p:nvSpPr>
          <p:cNvPr id="10" name="42 Rectángulo"/>
          <p:cNvSpPr/>
          <p:nvPr/>
        </p:nvSpPr>
        <p:spPr>
          <a:xfrm>
            <a:off x="546120" y="2796598"/>
            <a:ext cx="3241675" cy="339725"/>
          </a:xfrm>
          <a:prstGeom prst="rect">
            <a:avLst/>
          </a:prstGeom>
        </p:spPr>
        <p:txBody>
          <a:bodyPr>
            <a:spAutoFit/>
          </a:bodyPr>
          <a:lstStyle/>
          <a:p>
            <a:pPr fontAlgn="auto">
              <a:spcBef>
                <a:spcPts val="0"/>
              </a:spcBef>
              <a:spcAft>
                <a:spcPts val="0"/>
              </a:spcAft>
              <a:defRPr/>
            </a:pPr>
            <a:r>
              <a:rPr lang="es-ES" sz="1600" b="1" dirty="0">
                <a:effectLst>
                  <a:outerShdw blurRad="38100" dist="38100" dir="2700000" algn="tl">
                    <a:srgbClr val="000000">
                      <a:alpha val="43137"/>
                    </a:srgbClr>
                  </a:outerShdw>
                </a:effectLst>
                <a:latin typeface="+mn-lt"/>
                <a:cs typeface="+mn-cs"/>
              </a:rPr>
              <a:t>Ajustes Función tiempo inverso: </a:t>
            </a:r>
            <a:endParaRPr lang="es-EC" sz="1600" b="1" dirty="0">
              <a:effectLst>
                <a:outerShdw blurRad="38100" dist="38100" dir="2700000" algn="tl">
                  <a:srgbClr val="000000">
                    <a:alpha val="43137"/>
                  </a:srgbClr>
                </a:outerShdw>
              </a:effectLst>
              <a:latin typeface="+mn-lt"/>
              <a:cs typeface="+mn-cs"/>
            </a:endParaRPr>
          </a:p>
        </p:txBody>
      </p:sp>
      <p:sp>
        <p:nvSpPr>
          <p:cNvPr id="11" name="43 Rectángulo"/>
          <p:cNvSpPr/>
          <p:nvPr/>
        </p:nvSpPr>
        <p:spPr>
          <a:xfrm>
            <a:off x="640787" y="3393038"/>
            <a:ext cx="4594225" cy="860425"/>
          </a:xfrm>
          <a:prstGeom prst="rect">
            <a:avLst/>
          </a:prstGeom>
        </p:spPr>
        <p:txBody>
          <a:bodyPr>
            <a:spAutoFit/>
          </a:bodyPr>
          <a:lstStyle/>
          <a:p>
            <a:pPr fontAlgn="auto">
              <a:spcBef>
                <a:spcPts val="0"/>
              </a:spcBef>
              <a:spcAft>
                <a:spcPts val="0"/>
              </a:spcAft>
              <a:defRPr/>
            </a:pPr>
            <a:r>
              <a:rPr lang="es-ES" b="1" dirty="0">
                <a:effectLst>
                  <a:outerShdw blurRad="38100" dist="38100" dir="2700000" algn="tl">
                    <a:srgbClr val="000000">
                      <a:alpha val="43137"/>
                    </a:srgbClr>
                  </a:outerShdw>
                </a:effectLst>
                <a:latin typeface="+mn-lt"/>
                <a:cs typeface="+mn-cs"/>
              </a:rPr>
              <a:t>Parámetros:</a:t>
            </a:r>
          </a:p>
          <a:p>
            <a:pPr marL="285750" indent="-285750" fontAlgn="auto">
              <a:spcBef>
                <a:spcPts val="0"/>
              </a:spcBef>
              <a:spcAft>
                <a:spcPts val="0"/>
              </a:spcAft>
              <a:buFont typeface="Wingdings" pitchFamily="2" charset="2"/>
              <a:buChar char="ü"/>
              <a:defRPr/>
            </a:pPr>
            <a:r>
              <a:rPr lang="es-ES" sz="1600" dirty="0">
                <a:latin typeface="+mn-lt"/>
                <a:cs typeface="+mn-cs"/>
              </a:rPr>
              <a:t>Flujo magnético mínimo V/f: Se ajusta al Flujo mínimo de la unidad (1,06V/f) más 1%. </a:t>
            </a:r>
          </a:p>
        </p:txBody>
      </p:sp>
      <p:graphicFrame>
        <p:nvGraphicFramePr>
          <p:cNvPr id="12" name="44 Gráfico"/>
          <p:cNvGraphicFramePr/>
          <p:nvPr>
            <p:extLst/>
          </p:nvPr>
        </p:nvGraphicFramePr>
        <p:xfrm>
          <a:off x="4505620" y="4427169"/>
          <a:ext cx="3820717" cy="20651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8 Tabla"/>
          <p:cNvGraphicFramePr>
            <a:graphicFrameLocks noGrp="1"/>
          </p:cNvGraphicFramePr>
          <p:nvPr>
            <p:extLst/>
          </p:nvPr>
        </p:nvGraphicFramePr>
        <p:xfrm>
          <a:off x="1283919" y="4427169"/>
          <a:ext cx="2573338" cy="1644648"/>
        </p:xfrm>
        <a:graphic>
          <a:graphicData uri="http://schemas.openxmlformats.org/drawingml/2006/table">
            <a:tbl>
              <a:tblPr firstRow="1" firstCol="1" bandRow="1">
                <a:tableStyleId>{ED083AE6-46FA-4A59-8FB0-9F97EB10719F}</a:tableStyleId>
              </a:tblPr>
              <a:tblGrid>
                <a:gridCol w="1554421">
                  <a:extLst>
                    <a:ext uri="{9D8B030D-6E8A-4147-A177-3AD203B41FA5}">
                      <a16:colId xmlns:a16="http://schemas.microsoft.com/office/drawing/2014/main" val="20000"/>
                    </a:ext>
                  </a:extLst>
                </a:gridCol>
                <a:gridCol w="1018917">
                  <a:extLst>
                    <a:ext uri="{9D8B030D-6E8A-4147-A177-3AD203B41FA5}">
                      <a16:colId xmlns:a16="http://schemas.microsoft.com/office/drawing/2014/main" val="20001"/>
                    </a:ext>
                  </a:extLst>
                </a:gridCol>
              </a:tblGrid>
              <a:tr h="274108">
                <a:tc gridSpan="2">
                  <a:txBody>
                    <a:bodyPr/>
                    <a:lstStyle/>
                    <a:p>
                      <a:pPr algn="ctr">
                        <a:lnSpc>
                          <a:spcPct val="150000"/>
                        </a:lnSpc>
                        <a:spcAft>
                          <a:spcPts val="0"/>
                        </a:spcAft>
                      </a:pPr>
                      <a:r>
                        <a:rPr lang="es-EC" sz="1200" dirty="0">
                          <a:effectLst/>
                        </a:rPr>
                        <a:t>Función de tiempo inverso</a:t>
                      </a:r>
                      <a:endParaRPr lang="es-EC" sz="1400" dirty="0">
                        <a:effectLst/>
                        <a:latin typeface="Times New Roman"/>
                        <a:ea typeface="Times New Roman"/>
                        <a:cs typeface="Times New Roman"/>
                      </a:endParaRPr>
                    </a:p>
                  </a:txBody>
                  <a:tcPr marL="44466" marR="44466" marT="0" marB="0" anchor="ctr"/>
                </a:tc>
                <a:tc hMerge="1">
                  <a:txBody>
                    <a:bodyPr/>
                    <a:lstStyle/>
                    <a:p>
                      <a:endParaRPr lang="es-EC"/>
                    </a:p>
                  </a:txBody>
                  <a:tcPr/>
                </a:tc>
                <a:extLst>
                  <a:ext uri="{0D108BD9-81ED-4DB2-BD59-A6C34878D82A}">
                    <a16:rowId xmlns:a16="http://schemas.microsoft.com/office/drawing/2014/main" val="10000"/>
                  </a:ext>
                </a:extLst>
              </a:tr>
              <a:tr h="274108">
                <a:tc>
                  <a:txBody>
                    <a:bodyPr/>
                    <a:lstStyle/>
                    <a:p>
                      <a:pPr algn="ctr">
                        <a:lnSpc>
                          <a:spcPct val="150000"/>
                        </a:lnSpc>
                        <a:spcAft>
                          <a:spcPts val="0"/>
                        </a:spcAft>
                      </a:pPr>
                      <a:r>
                        <a:rPr lang="es-EC" sz="1200">
                          <a:effectLst/>
                        </a:rPr>
                        <a:t>V/f</a:t>
                      </a:r>
                      <a:endParaRPr lang="es-EC" sz="1400">
                        <a:effectLst/>
                        <a:latin typeface="Times New Roman"/>
                        <a:ea typeface="Times New Roman"/>
                        <a:cs typeface="Times New Roman"/>
                      </a:endParaRPr>
                    </a:p>
                  </a:txBody>
                  <a:tcPr marL="44466" marR="44466" marT="0" marB="0" anchor="ctr"/>
                </a:tc>
                <a:tc>
                  <a:txBody>
                    <a:bodyPr/>
                    <a:lstStyle/>
                    <a:p>
                      <a:pPr algn="ctr">
                        <a:lnSpc>
                          <a:spcPct val="150000"/>
                        </a:lnSpc>
                        <a:spcAft>
                          <a:spcPts val="0"/>
                        </a:spcAft>
                      </a:pPr>
                      <a:r>
                        <a:rPr lang="es-EC" sz="1200">
                          <a:effectLst/>
                        </a:rPr>
                        <a:t>1,07 Vn/fn</a:t>
                      </a:r>
                      <a:endParaRPr lang="es-EC" sz="1400">
                        <a:effectLst/>
                        <a:latin typeface="Times New Roman"/>
                        <a:ea typeface="Times New Roman"/>
                        <a:cs typeface="Times New Roman"/>
                      </a:endParaRPr>
                    </a:p>
                  </a:txBody>
                  <a:tcPr marL="44466" marR="44466" marT="0" marB="0" anchor="ctr"/>
                </a:tc>
                <a:extLst>
                  <a:ext uri="{0D108BD9-81ED-4DB2-BD59-A6C34878D82A}">
                    <a16:rowId xmlns:a16="http://schemas.microsoft.com/office/drawing/2014/main" val="10001"/>
                  </a:ext>
                </a:extLst>
              </a:tr>
              <a:tr h="274108">
                <a:tc>
                  <a:txBody>
                    <a:bodyPr/>
                    <a:lstStyle/>
                    <a:p>
                      <a:pPr algn="ctr">
                        <a:lnSpc>
                          <a:spcPct val="150000"/>
                        </a:lnSpc>
                        <a:spcAft>
                          <a:spcPts val="0"/>
                        </a:spcAft>
                      </a:pPr>
                      <a:r>
                        <a:rPr lang="es-EC" sz="1200">
                          <a:effectLst/>
                        </a:rPr>
                        <a:t>Tiempo de reseteo</a:t>
                      </a:r>
                      <a:endParaRPr lang="es-EC" sz="1400">
                        <a:effectLst/>
                        <a:latin typeface="Times New Roman"/>
                        <a:ea typeface="Times New Roman"/>
                        <a:cs typeface="Times New Roman"/>
                      </a:endParaRPr>
                    </a:p>
                  </a:txBody>
                  <a:tcPr marL="44466" marR="44466" marT="0" marB="0" anchor="ctr"/>
                </a:tc>
                <a:tc>
                  <a:txBody>
                    <a:bodyPr/>
                    <a:lstStyle/>
                    <a:p>
                      <a:pPr algn="ctr">
                        <a:lnSpc>
                          <a:spcPct val="150000"/>
                        </a:lnSpc>
                        <a:spcAft>
                          <a:spcPts val="0"/>
                        </a:spcAft>
                      </a:pPr>
                      <a:r>
                        <a:rPr lang="es-EC" sz="1200">
                          <a:effectLst/>
                        </a:rPr>
                        <a:t>60 min</a:t>
                      </a:r>
                      <a:endParaRPr lang="es-EC" sz="1400">
                        <a:effectLst/>
                        <a:latin typeface="Times New Roman"/>
                        <a:ea typeface="Times New Roman"/>
                        <a:cs typeface="Times New Roman"/>
                      </a:endParaRPr>
                    </a:p>
                  </a:txBody>
                  <a:tcPr marL="44466" marR="44466" marT="0" marB="0" anchor="ctr"/>
                </a:tc>
                <a:extLst>
                  <a:ext uri="{0D108BD9-81ED-4DB2-BD59-A6C34878D82A}">
                    <a16:rowId xmlns:a16="http://schemas.microsoft.com/office/drawing/2014/main" val="10002"/>
                  </a:ext>
                </a:extLst>
              </a:tr>
              <a:tr h="274108">
                <a:tc>
                  <a:txBody>
                    <a:bodyPr/>
                    <a:lstStyle/>
                    <a:p>
                      <a:pPr algn="ctr">
                        <a:lnSpc>
                          <a:spcPct val="150000"/>
                        </a:lnSpc>
                        <a:spcAft>
                          <a:spcPts val="0"/>
                        </a:spcAft>
                      </a:pPr>
                      <a:r>
                        <a:rPr lang="es-EC" sz="1200" dirty="0">
                          <a:effectLst/>
                        </a:rPr>
                        <a:t>Tiempo máximo</a:t>
                      </a:r>
                      <a:endParaRPr lang="es-EC" sz="1400" dirty="0">
                        <a:effectLst/>
                        <a:latin typeface="Times New Roman"/>
                        <a:ea typeface="Times New Roman"/>
                        <a:cs typeface="Times New Roman"/>
                      </a:endParaRPr>
                    </a:p>
                  </a:txBody>
                  <a:tcPr marL="44466" marR="44466" marT="0" marB="0" anchor="ctr"/>
                </a:tc>
                <a:tc>
                  <a:txBody>
                    <a:bodyPr/>
                    <a:lstStyle/>
                    <a:p>
                      <a:pPr algn="ctr">
                        <a:lnSpc>
                          <a:spcPct val="150000"/>
                        </a:lnSpc>
                        <a:spcAft>
                          <a:spcPts val="0"/>
                        </a:spcAft>
                      </a:pPr>
                      <a:r>
                        <a:rPr lang="es-EC" sz="1200">
                          <a:effectLst/>
                        </a:rPr>
                        <a:t>60 min</a:t>
                      </a:r>
                      <a:endParaRPr lang="es-EC" sz="1400">
                        <a:effectLst/>
                        <a:latin typeface="Times New Roman"/>
                        <a:ea typeface="Times New Roman"/>
                        <a:cs typeface="Times New Roman"/>
                      </a:endParaRPr>
                    </a:p>
                  </a:txBody>
                  <a:tcPr marL="44466" marR="44466" marT="0" marB="0" anchor="ctr"/>
                </a:tc>
                <a:extLst>
                  <a:ext uri="{0D108BD9-81ED-4DB2-BD59-A6C34878D82A}">
                    <a16:rowId xmlns:a16="http://schemas.microsoft.com/office/drawing/2014/main" val="10003"/>
                  </a:ext>
                </a:extLst>
              </a:tr>
              <a:tr h="274108">
                <a:tc>
                  <a:txBody>
                    <a:bodyPr/>
                    <a:lstStyle/>
                    <a:p>
                      <a:pPr algn="ctr">
                        <a:lnSpc>
                          <a:spcPct val="150000"/>
                        </a:lnSpc>
                        <a:spcAft>
                          <a:spcPts val="0"/>
                        </a:spcAft>
                      </a:pPr>
                      <a:r>
                        <a:rPr lang="es-EC" sz="1200">
                          <a:effectLst/>
                        </a:rPr>
                        <a:t>Tiempo mínimo</a:t>
                      </a:r>
                      <a:endParaRPr lang="es-EC" sz="1400">
                        <a:effectLst/>
                        <a:latin typeface="Times New Roman"/>
                        <a:ea typeface="Times New Roman"/>
                        <a:cs typeface="Times New Roman"/>
                      </a:endParaRPr>
                    </a:p>
                  </a:txBody>
                  <a:tcPr marL="44466" marR="44466" marT="0" marB="0" anchor="ctr"/>
                </a:tc>
                <a:tc>
                  <a:txBody>
                    <a:bodyPr/>
                    <a:lstStyle/>
                    <a:p>
                      <a:pPr algn="ctr">
                        <a:lnSpc>
                          <a:spcPct val="150000"/>
                        </a:lnSpc>
                        <a:spcAft>
                          <a:spcPts val="0"/>
                        </a:spcAft>
                      </a:pPr>
                      <a:r>
                        <a:rPr lang="es-EC" sz="1200">
                          <a:effectLst/>
                        </a:rPr>
                        <a:t>0,2 min</a:t>
                      </a:r>
                      <a:endParaRPr lang="es-EC" sz="1400">
                        <a:effectLst/>
                        <a:latin typeface="Times New Roman"/>
                        <a:ea typeface="Times New Roman"/>
                        <a:cs typeface="Times New Roman"/>
                      </a:endParaRPr>
                    </a:p>
                  </a:txBody>
                  <a:tcPr marL="44466" marR="44466" marT="0" marB="0" anchor="ctr"/>
                </a:tc>
                <a:extLst>
                  <a:ext uri="{0D108BD9-81ED-4DB2-BD59-A6C34878D82A}">
                    <a16:rowId xmlns:a16="http://schemas.microsoft.com/office/drawing/2014/main" val="10004"/>
                  </a:ext>
                </a:extLst>
              </a:tr>
              <a:tr h="274108">
                <a:tc>
                  <a:txBody>
                    <a:bodyPr/>
                    <a:lstStyle/>
                    <a:p>
                      <a:pPr algn="ctr">
                        <a:lnSpc>
                          <a:spcPct val="150000"/>
                        </a:lnSpc>
                        <a:spcAft>
                          <a:spcPts val="0"/>
                        </a:spcAft>
                      </a:pPr>
                      <a:r>
                        <a:rPr lang="es-EC" sz="1200">
                          <a:effectLst/>
                        </a:rPr>
                        <a:t>Voltaje de referencia</a:t>
                      </a:r>
                      <a:endParaRPr lang="es-EC" sz="1400">
                        <a:effectLst/>
                        <a:latin typeface="Times New Roman"/>
                        <a:ea typeface="Times New Roman"/>
                        <a:cs typeface="Times New Roman"/>
                      </a:endParaRPr>
                    </a:p>
                  </a:txBody>
                  <a:tcPr marL="44466" marR="44466" marT="0" marB="0" anchor="ctr"/>
                </a:tc>
                <a:tc>
                  <a:txBody>
                    <a:bodyPr/>
                    <a:lstStyle/>
                    <a:p>
                      <a:pPr algn="ctr">
                        <a:lnSpc>
                          <a:spcPct val="150000"/>
                        </a:lnSpc>
                        <a:spcAft>
                          <a:spcPts val="0"/>
                        </a:spcAft>
                      </a:pPr>
                      <a:r>
                        <a:rPr lang="es-EC" sz="1200" dirty="0">
                          <a:effectLst/>
                        </a:rPr>
                        <a:t>1 </a:t>
                      </a:r>
                      <a:r>
                        <a:rPr lang="es-EC" sz="1200" dirty="0" err="1">
                          <a:effectLst/>
                        </a:rPr>
                        <a:t>Vn</a:t>
                      </a:r>
                      <a:endParaRPr lang="es-EC" sz="1400" dirty="0">
                        <a:effectLst/>
                        <a:latin typeface="Times New Roman"/>
                        <a:ea typeface="Times New Roman"/>
                        <a:cs typeface="Times New Roman"/>
                      </a:endParaRPr>
                    </a:p>
                  </a:txBody>
                  <a:tcPr marL="44466" marR="44466" marT="0" marB="0" anchor="ctr"/>
                </a:tc>
                <a:extLst>
                  <a:ext uri="{0D108BD9-81ED-4DB2-BD59-A6C34878D82A}">
                    <a16:rowId xmlns:a16="http://schemas.microsoft.com/office/drawing/2014/main" val="10005"/>
                  </a:ext>
                </a:extLst>
              </a:tr>
            </a:tbl>
          </a:graphicData>
        </a:graphic>
      </p:graphicFrame>
      <p:graphicFrame>
        <p:nvGraphicFramePr>
          <p:cNvPr id="5" name="Tabla 4"/>
          <p:cNvGraphicFramePr>
            <a:graphicFrameLocks noGrp="1"/>
          </p:cNvGraphicFramePr>
          <p:nvPr>
            <p:extLst/>
          </p:nvPr>
        </p:nvGraphicFramePr>
        <p:xfrm>
          <a:off x="8326337" y="3035093"/>
          <a:ext cx="1828800" cy="2308860"/>
        </p:xfrm>
        <a:graphic>
          <a:graphicData uri="http://schemas.openxmlformats.org/drawingml/2006/table">
            <a:tbl>
              <a:tblPr firstRow="1" firstCol="1" bandRow="1">
                <a:tableStyleId>{5C22544A-7EE6-4342-B048-85BDC9FD1C3A}</a:tableStyleId>
              </a:tblPr>
              <a:tblGrid>
                <a:gridCol w="952500">
                  <a:extLst>
                    <a:ext uri="{9D8B030D-6E8A-4147-A177-3AD203B41FA5}">
                      <a16:colId xmlns:a16="http://schemas.microsoft.com/office/drawing/2014/main" val="20000"/>
                    </a:ext>
                  </a:extLst>
                </a:gridCol>
                <a:gridCol w="876300">
                  <a:extLst>
                    <a:ext uri="{9D8B030D-6E8A-4147-A177-3AD203B41FA5}">
                      <a16:colId xmlns:a16="http://schemas.microsoft.com/office/drawing/2014/main" val="20001"/>
                    </a:ext>
                  </a:extLst>
                </a:gridCol>
              </a:tblGrid>
              <a:tr h="200025">
                <a:tc>
                  <a:txBody>
                    <a:bodyPr/>
                    <a:lstStyle/>
                    <a:p>
                      <a:pPr algn="ctr">
                        <a:spcAft>
                          <a:spcPts val="0"/>
                        </a:spcAft>
                      </a:pPr>
                      <a:r>
                        <a:rPr lang="es-EC" sz="1200" dirty="0">
                          <a:effectLst/>
                        </a:rPr>
                        <a:t>Flujo V/f [</a:t>
                      </a:r>
                      <a:r>
                        <a:rPr lang="es-EC" sz="1200" dirty="0" err="1">
                          <a:effectLst/>
                        </a:rPr>
                        <a:t>p.u</a:t>
                      </a:r>
                      <a:r>
                        <a:rPr lang="es-EC" sz="1200" dirty="0">
                          <a:effectLst/>
                        </a:rPr>
                        <a:t>.]</a:t>
                      </a:r>
                      <a:endParaRPr lang="es-PE"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dirty="0">
                          <a:effectLst/>
                        </a:rPr>
                        <a:t>Tiempo [min]</a:t>
                      </a:r>
                      <a:endParaRPr lang="es-PE" sz="12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0"/>
                  </a:ext>
                </a:extLst>
              </a:tr>
              <a:tr h="200025">
                <a:tc>
                  <a:txBody>
                    <a:bodyPr/>
                    <a:lstStyle/>
                    <a:p>
                      <a:pPr algn="ctr">
                        <a:spcAft>
                          <a:spcPts val="0"/>
                        </a:spcAft>
                      </a:pPr>
                      <a:r>
                        <a:rPr lang="es-EC" sz="1200">
                          <a:effectLst/>
                        </a:rPr>
                        <a:t>1,05</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a:effectLst/>
                        </a:rPr>
                        <a:t>70</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200025">
                <a:tc>
                  <a:txBody>
                    <a:bodyPr/>
                    <a:lstStyle/>
                    <a:p>
                      <a:pPr algn="ctr">
                        <a:spcAft>
                          <a:spcPts val="0"/>
                        </a:spcAft>
                      </a:pPr>
                      <a:r>
                        <a:rPr lang="es-EC" sz="1200">
                          <a:effectLst/>
                        </a:rPr>
                        <a:t>1,1</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a:effectLst/>
                        </a:rPr>
                        <a:t>70</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200025">
                <a:tc>
                  <a:txBody>
                    <a:bodyPr/>
                    <a:lstStyle/>
                    <a:p>
                      <a:pPr algn="ctr">
                        <a:spcAft>
                          <a:spcPts val="0"/>
                        </a:spcAft>
                      </a:pPr>
                      <a:r>
                        <a:rPr lang="es-EC" sz="1200">
                          <a:effectLst/>
                        </a:rPr>
                        <a:t>1,15</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a:effectLst/>
                        </a:rPr>
                        <a:t>7</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00025">
                <a:tc>
                  <a:txBody>
                    <a:bodyPr/>
                    <a:lstStyle/>
                    <a:p>
                      <a:pPr algn="ctr">
                        <a:spcAft>
                          <a:spcPts val="0"/>
                        </a:spcAft>
                      </a:pPr>
                      <a:r>
                        <a:rPr lang="es-EC" sz="1200">
                          <a:effectLst/>
                        </a:rPr>
                        <a:t>1,2</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dirty="0">
                          <a:effectLst/>
                        </a:rPr>
                        <a:t>1,2</a:t>
                      </a:r>
                      <a:endParaRPr lang="es-PE" sz="12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190500">
                <a:tc>
                  <a:txBody>
                    <a:bodyPr/>
                    <a:lstStyle/>
                    <a:p>
                      <a:pPr algn="ctr">
                        <a:spcAft>
                          <a:spcPts val="0"/>
                        </a:spcAft>
                      </a:pPr>
                      <a:r>
                        <a:rPr lang="es-EC" sz="1200">
                          <a:effectLst/>
                        </a:rPr>
                        <a:t>1,25</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a:effectLst/>
                        </a:rPr>
                        <a:t>0,48</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r h="190500">
                <a:tc>
                  <a:txBody>
                    <a:bodyPr/>
                    <a:lstStyle/>
                    <a:p>
                      <a:pPr algn="ctr">
                        <a:spcAft>
                          <a:spcPts val="0"/>
                        </a:spcAft>
                      </a:pPr>
                      <a:r>
                        <a:rPr lang="es-EC" sz="1200">
                          <a:effectLst/>
                        </a:rPr>
                        <a:t>1,3</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a:effectLst/>
                        </a:rPr>
                        <a:t>0,3</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6"/>
                  </a:ext>
                </a:extLst>
              </a:tr>
              <a:tr h="190500">
                <a:tc>
                  <a:txBody>
                    <a:bodyPr/>
                    <a:lstStyle/>
                    <a:p>
                      <a:pPr algn="ctr">
                        <a:spcAft>
                          <a:spcPts val="0"/>
                        </a:spcAft>
                      </a:pPr>
                      <a:r>
                        <a:rPr lang="es-EC" sz="1200">
                          <a:effectLst/>
                        </a:rPr>
                        <a:t>1,35</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a:effectLst/>
                        </a:rPr>
                        <a:t>0,22</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7"/>
                  </a:ext>
                </a:extLst>
              </a:tr>
              <a:tr h="190500">
                <a:tc>
                  <a:txBody>
                    <a:bodyPr/>
                    <a:lstStyle/>
                    <a:p>
                      <a:pPr algn="ctr">
                        <a:spcAft>
                          <a:spcPts val="0"/>
                        </a:spcAft>
                      </a:pPr>
                      <a:r>
                        <a:rPr lang="es-EC" sz="1200">
                          <a:effectLst/>
                        </a:rPr>
                        <a:t>1,4</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a:effectLst/>
                        </a:rPr>
                        <a:t>0,17</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8"/>
                  </a:ext>
                </a:extLst>
              </a:tr>
              <a:tr h="190500">
                <a:tc>
                  <a:txBody>
                    <a:bodyPr/>
                    <a:lstStyle/>
                    <a:p>
                      <a:pPr algn="ctr">
                        <a:spcAft>
                          <a:spcPts val="0"/>
                        </a:spcAft>
                      </a:pPr>
                      <a:r>
                        <a:rPr lang="es-EC" sz="1200">
                          <a:effectLst/>
                        </a:rPr>
                        <a:t>1,45</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a:effectLst/>
                        </a:rPr>
                        <a:t>0,14</a:t>
                      </a:r>
                      <a:endParaRPr lang="es-PE" sz="12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09"/>
                  </a:ext>
                </a:extLst>
              </a:tr>
              <a:tr h="190500">
                <a:tc>
                  <a:txBody>
                    <a:bodyPr/>
                    <a:lstStyle/>
                    <a:p>
                      <a:pPr algn="ctr">
                        <a:spcAft>
                          <a:spcPts val="0"/>
                        </a:spcAft>
                      </a:pPr>
                      <a:r>
                        <a:rPr lang="es-EC" sz="1200" dirty="0">
                          <a:effectLst/>
                        </a:rPr>
                        <a:t>1,5</a:t>
                      </a:r>
                      <a:endParaRPr lang="es-PE"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s-EC" sz="1200" dirty="0">
                          <a:effectLst/>
                        </a:rPr>
                        <a:t>0,14</a:t>
                      </a:r>
                      <a:endParaRPr lang="es-PE" sz="12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10"/>
                  </a:ext>
                </a:extLst>
              </a:tr>
            </a:tbl>
          </a:graphicData>
        </a:graphic>
      </p:graphicFrame>
      <p:sp>
        <p:nvSpPr>
          <p:cNvPr id="6" name="Rectangle 2"/>
          <p:cNvSpPr>
            <a:spLocks noChangeArrowheads="1"/>
          </p:cNvSpPr>
          <p:nvPr/>
        </p:nvSpPr>
        <p:spPr bwMode="auto">
          <a:xfrm>
            <a:off x="1120876" y="1638804"/>
            <a:ext cx="802312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PE"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El flujo magnético mínimo permisible de la unidad es 1.06 V/f, el ajuste del flujo magnético mínimo debe considerar un 1 % de aumento. Por lo tanto, el valor de disparo V/f es ajustado en 1.07 V/f.</a:t>
            </a:r>
            <a:endParaRPr kumimoji="0" lang="es-PE" altLang="es-PE"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altLang="es-P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389160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PE" b="1" dirty="0"/>
              <a:t>Calculo Función 52BF:Protección de Falla del Interruptor</a:t>
            </a:r>
          </a:p>
        </p:txBody>
      </p:sp>
      <p:sp>
        <p:nvSpPr>
          <p:cNvPr id="4" name="36 Rectángulo"/>
          <p:cNvSpPr/>
          <p:nvPr/>
        </p:nvSpPr>
        <p:spPr>
          <a:xfrm>
            <a:off x="1046044" y="1488908"/>
            <a:ext cx="5761037" cy="1323975"/>
          </a:xfrm>
          <a:prstGeom prst="rect">
            <a:avLst/>
          </a:prstGeom>
        </p:spPr>
        <p:txBody>
          <a:bodyPr>
            <a:spAutoFit/>
          </a:bodyPr>
          <a:lstStyle/>
          <a:p>
            <a:pPr algn="just" fontAlgn="auto">
              <a:spcBef>
                <a:spcPts val="0"/>
              </a:spcBef>
              <a:spcAft>
                <a:spcPts val="0"/>
              </a:spcAft>
              <a:defRPr/>
            </a:pPr>
            <a:endParaRPr lang="es-ES" sz="1600" b="1" dirty="0">
              <a:effectLst>
                <a:outerShdw blurRad="38100" dist="38100" dir="2700000" algn="tl">
                  <a:srgbClr val="000000">
                    <a:alpha val="43137"/>
                  </a:srgbClr>
                </a:outerShdw>
              </a:effectLst>
              <a:latin typeface="+mn-lt"/>
              <a:cs typeface="+mn-cs"/>
            </a:endParaRPr>
          </a:p>
          <a:p>
            <a:pPr algn="just" fontAlgn="auto">
              <a:spcBef>
                <a:spcPts val="0"/>
              </a:spcBef>
              <a:spcAft>
                <a:spcPts val="0"/>
              </a:spcAft>
              <a:defRPr/>
            </a:pPr>
            <a:r>
              <a:rPr lang="es-ES" sz="1600" b="1" dirty="0">
                <a:effectLst>
                  <a:outerShdw blurRad="38100" dist="38100" dir="2700000" algn="tl">
                    <a:srgbClr val="000000">
                      <a:alpha val="43137"/>
                    </a:srgbClr>
                  </a:outerShdw>
                </a:effectLst>
                <a:latin typeface="+mn-lt"/>
                <a:cs typeface="+mn-cs"/>
              </a:rPr>
              <a:t>Ajustes:</a:t>
            </a:r>
          </a:p>
          <a:p>
            <a:pPr algn="just" fontAlgn="auto">
              <a:spcBef>
                <a:spcPts val="0"/>
              </a:spcBef>
              <a:spcAft>
                <a:spcPts val="0"/>
              </a:spcAft>
              <a:defRPr/>
            </a:pPr>
            <a:endParaRPr lang="es-ES" sz="1600" b="1" dirty="0">
              <a:effectLst>
                <a:outerShdw blurRad="38100" dist="38100" dir="2700000" algn="tl">
                  <a:srgbClr val="000000">
                    <a:alpha val="43137"/>
                  </a:srgbClr>
                </a:outerShdw>
              </a:effectLst>
              <a:latin typeface="+mn-lt"/>
              <a:cs typeface="+mn-cs"/>
            </a:endParaRPr>
          </a:p>
          <a:p>
            <a:pPr algn="just" fontAlgn="auto">
              <a:spcBef>
                <a:spcPts val="0"/>
              </a:spcBef>
              <a:spcAft>
                <a:spcPts val="0"/>
              </a:spcAft>
              <a:defRPr/>
            </a:pPr>
            <a:r>
              <a:rPr lang="es-ES" sz="1600" dirty="0">
                <a:latin typeface="+mn-lt"/>
                <a:cs typeface="+mn-cs"/>
              </a:rPr>
              <a:t>Se tiene los siguientes valores típicos  para el retardo de tiempo de disparo y retardo de tiempo de reseteo:  </a:t>
            </a:r>
            <a:endParaRPr lang="es-EC" sz="1600" dirty="0">
              <a:latin typeface="+mn-lt"/>
              <a:cs typeface="+mn-cs"/>
            </a:endParaRPr>
          </a:p>
        </p:txBody>
      </p:sp>
      <p:graphicFrame>
        <p:nvGraphicFramePr>
          <p:cNvPr id="5" name="46 Tabla"/>
          <p:cNvGraphicFramePr>
            <a:graphicFrameLocks noGrp="1"/>
          </p:cNvGraphicFramePr>
          <p:nvPr>
            <p:extLst/>
          </p:nvPr>
        </p:nvGraphicFramePr>
        <p:xfrm>
          <a:off x="5750117" y="3695368"/>
          <a:ext cx="3096344" cy="624070"/>
        </p:xfrm>
        <a:graphic>
          <a:graphicData uri="http://schemas.openxmlformats.org/drawingml/2006/table">
            <a:tbl>
              <a:tblPr>
                <a:tableStyleId>{35758FB7-9AC5-4552-8A53-C91805E547FA}</a:tableStyleId>
              </a:tblPr>
              <a:tblGrid>
                <a:gridCol w="2331406">
                  <a:extLst>
                    <a:ext uri="{9D8B030D-6E8A-4147-A177-3AD203B41FA5}">
                      <a16:colId xmlns:a16="http://schemas.microsoft.com/office/drawing/2014/main" val="20000"/>
                    </a:ext>
                  </a:extLst>
                </a:gridCol>
                <a:gridCol w="764938">
                  <a:extLst>
                    <a:ext uri="{9D8B030D-6E8A-4147-A177-3AD203B41FA5}">
                      <a16:colId xmlns:a16="http://schemas.microsoft.com/office/drawing/2014/main" val="20001"/>
                    </a:ext>
                  </a:extLst>
                </a:gridCol>
              </a:tblGrid>
              <a:tr h="312035">
                <a:tc>
                  <a:txBody>
                    <a:bodyPr/>
                    <a:lstStyle/>
                    <a:p>
                      <a:pPr algn="ctr">
                        <a:lnSpc>
                          <a:spcPct val="115000"/>
                        </a:lnSpc>
                        <a:spcAft>
                          <a:spcPts val="0"/>
                        </a:spcAft>
                      </a:pPr>
                      <a:r>
                        <a:rPr lang="es-ES" sz="1600" dirty="0">
                          <a:effectLst>
                            <a:outerShdw blurRad="38100" dist="38100" dir="2700000" algn="tl">
                              <a:srgbClr val="000000">
                                <a:alpha val="43137"/>
                              </a:srgbClr>
                            </a:outerShdw>
                          </a:effectLst>
                        </a:rPr>
                        <a:t>Retardo de disparo </a:t>
                      </a:r>
                      <a:endParaRPr lang="es-EC" sz="1800" dirty="0">
                        <a:effectLst>
                          <a:outerShdw blurRad="38100" dist="38100" dir="2700000" algn="tl">
                            <a:srgbClr val="000000">
                              <a:alpha val="43137"/>
                            </a:srgbClr>
                          </a:outerShdw>
                        </a:effectLst>
                        <a:latin typeface="Times New Roman"/>
                        <a:ea typeface="Times New Roman"/>
                      </a:endParaRPr>
                    </a:p>
                  </a:txBody>
                  <a:tcPr marL="44450" marR="44450" marT="0" marB="0" anchor="ctr"/>
                </a:tc>
                <a:tc>
                  <a:txBody>
                    <a:bodyPr/>
                    <a:lstStyle/>
                    <a:p>
                      <a:pPr algn="ctr">
                        <a:lnSpc>
                          <a:spcPct val="115000"/>
                        </a:lnSpc>
                        <a:spcAft>
                          <a:spcPts val="0"/>
                        </a:spcAft>
                      </a:pPr>
                      <a:r>
                        <a:rPr lang="es-ES" sz="1600">
                          <a:effectLst>
                            <a:outerShdw blurRad="38100" dist="38100" dir="2700000" algn="tl">
                              <a:srgbClr val="000000">
                                <a:alpha val="43137"/>
                              </a:srgbClr>
                            </a:outerShdw>
                          </a:effectLst>
                        </a:rPr>
                        <a:t>0.30 [s]</a:t>
                      </a:r>
                      <a:endParaRPr lang="es-EC" sz="1800">
                        <a:effectLst>
                          <a:outerShdw blurRad="38100" dist="38100" dir="2700000" algn="tl">
                            <a:srgbClr val="000000">
                              <a:alpha val="43137"/>
                            </a:srgbClr>
                          </a:outerShdw>
                        </a:effectLst>
                        <a:latin typeface="Times New Roman"/>
                        <a:ea typeface="Times New Roman"/>
                      </a:endParaRPr>
                    </a:p>
                  </a:txBody>
                  <a:tcPr marL="44450" marR="44450" marT="0" marB="0" anchor="ctr"/>
                </a:tc>
                <a:extLst>
                  <a:ext uri="{0D108BD9-81ED-4DB2-BD59-A6C34878D82A}">
                    <a16:rowId xmlns:a16="http://schemas.microsoft.com/office/drawing/2014/main" val="10000"/>
                  </a:ext>
                </a:extLst>
              </a:tr>
              <a:tr h="312035">
                <a:tc>
                  <a:txBody>
                    <a:bodyPr/>
                    <a:lstStyle/>
                    <a:p>
                      <a:pPr algn="ctr">
                        <a:lnSpc>
                          <a:spcPct val="115000"/>
                        </a:lnSpc>
                        <a:spcAft>
                          <a:spcPts val="0"/>
                        </a:spcAft>
                      </a:pPr>
                      <a:r>
                        <a:rPr lang="es-ES" sz="1600">
                          <a:effectLst>
                            <a:outerShdw blurRad="38100" dist="38100" dir="2700000" algn="tl">
                              <a:srgbClr val="000000">
                                <a:alpha val="43137"/>
                              </a:srgbClr>
                            </a:outerShdw>
                          </a:effectLst>
                        </a:rPr>
                        <a:t>Retardo de reseteo </a:t>
                      </a:r>
                      <a:endParaRPr lang="es-EC" sz="1800">
                        <a:effectLst>
                          <a:outerShdw blurRad="38100" dist="38100" dir="2700000" algn="tl">
                            <a:srgbClr val="000000">
                              <a:alpha val="43137"/>
                            </a:srgbClr>
                          </a:outerShdw>
                        </a:effectLst>
                        <a:latin typeface="Times New Roman"/>
                        <a:ea typeface="Times New Roman"/>
                      </a:endParaRPr>
                    </a:p>
                  </a:txBody>
                  <a:tcPr marL="44450" marR="44450" marT="0" marB="0" anchor="ctr"/>
                </a:tc>
                <a:tc>
                  <a:txBody>
                    <a:bodyPr/>
                    <a:lstStyle/>
                    <a:p>
                      <a:pPr algn="ctr">
                        <a:lnSpc>
                          <a:spcPct val="115000"/>
                        </a:lnSpc>
                        <a:spcAft>
                          <a:spcPts val="0"/>
                        </a:spcAft>
                      </a:pPr>
                      <a:r>
                        <a:rPr lang="es-ES" sz="1600" dirty="0">
                          <a:effectLst>
                            <a:outerShdw blurRad="38100" dist="38100" dir="2700000" algn="tl">
                              <a:srgbClr val="000000">
                                <a:alpha val="43137"/>
                              </a:srgbClr>
                            </a:outerShdw>
                          </a:effectLst>
                        </a:rPr>
                        <a:t>0.01 [s]</a:t>
                      </a:r>
                      <a:endParaRPr lang="es-EC" sz="1800" dirty="0">
                        <a:effectLst>
                          <a:outerShdw blurRad="38100" dist="38100" dir="2700000" algn="tl">
                            <a:srgbClr val="000000">
                              <a:alpha val="43137"/>
                            </a:srgbClr>
                          </a:outerShdw>
                        </a:effectLst>
                        <a:latin typeface="Times New Roman"/>
                        <a:ea typeface="Times New Roman"/>
                      </a:endParaRPr>
                    </a:p>
                  </a:txBody>
                  <a:tcPr marL="44450" marR="44450" marT="0" marB="0" anchor="ctr"/>
                </a:tc>
                <a:extLst>
                  <a:ext uri="{0D108BD9-81ED-4DB2-BD59-A6C34878D82A}">
                    <a16:rowId xmlns:a16="http://schemas.microsoft.com/office/drawing/2014/main" val="10001"/>
                  </a:ext>
                </a:extLst>
              </a:tr>
            </a:tbl>
          </a:graphicData>
        </a:graphic>
      </p:graphicFrame>
      <p:graphicFrame>
        <p:nvGraphicFramePr>
          <p:cNvPr id="6" name="3 Tabla"/>
          <p:cNvGraphicFramePr>
            <a:graphicFrameLocks noGrp="1"/>
          </p:cNvGraphicFramePr>
          <p:nvPr>
            <p:extLst/>
          </p:nvPr>
        </p:nvGraphicFramePr>
        <p:xfrm>
          <a:off x="1319316" y="2909655"/>
          <a:ext cx="3901613" cy="2504682"/>
        </p:xfrm>
        <a:graphic>
          <a:graphicData uri="http://schemas.openxmlformats.org/drawingml/2006/table">
            <a:tbl>
              <a:tblPr firstRow="1" firstCol="1" bandRow="1">
                <a:tableStyleId>{5C22544A-7EE6-4342-B048-85BDC9FD1C3A}</a:tableStyleId>
              </a:tblPr>
              <a:tblGrid>
                <a:gridCol w="2237176">
                  <a:extLst>
                    <a:ext uri="{9D8B030D-6E8A-4147-A177-3AD203B41FA5}">
                      <a16:colId xmlns:a16="http://schemas.microsoft.com/office/drawing/2014/main" val="20000"/>
                    </a:ext>
                  </a:extLst>
                </a:gridCol>
                <a:gridCol w="1664437">
                  <a:extLst>
                    <a:ext uri="{9D8B030D-6E8A-4147-A177-3AD203B41FA5}">
                      <a16:colId xmlns:a16="http://schemas.microsoft.com/office/drawing/2014/main" val="20001"/>
                    </a:ext>
                  </a:extLst>
                </a:gridCol>
              </a:tblGrid>
              <a:tr h="690879">
                <a:tc gridSpan="2">
                  <a:txBody>
                    <a:bodyPr/>
                    <a:lstStyle/>
                    <a:p>
                      <a:pPr marL="270510" algn="ctr">
                        <a:lnSpc>
                          <a:spcPct val="115000"/>
                        </a:lnSpc>
                        <a:spcAft>
                          <a:spcPts val="0"/>
                        </a:spcAft>
                      </a:pPr>
                      <a:r>
                        <a:rPr lang="es-EC" sz="1600" dirty="0">
                          <a:effectLst>
                            <a:outerShdw blurRad="38100" dist="38100" dir="2700000" algn="tl">
                              <a:srgbClr val="000000">
                                <a:alpha val="43137"/>
                              </a:srgbClr>
                            </a:outerShdw>
                          </a:effectLst>
                        </a:rPr>
                        <a:t>DATOS TÉCNICOS DEL INTERRUPTOR DEL GENERADOR</a:t>
                      </a:r>
                      <a:endParaRPr lang="es-EC" sz="1800" dirty="0">
                        <a:effectLst>
                          <a:outerShdw blurRad="38100" dist="38100" dir="2700000" algn="tl">
                            <a:srgbClr val="000000">
                              <a:alpha val="43137"/>
                            </a:srgbClr>
                          </a:outerShdw>
                        </a:effectLst>
                        <a:latin typeface="Times New Roman"/>
                        <a:ea typeface="Times New Roman"/>
                        <a:cs typeface="Times New Roman"/>
                      </a:endParaRPr>
                    </a:p>
                  </a:txBody>
                  <a:tcPr marL="44443" marR="44443" marT="0" marB="0" anchor="b"/>
                </a:tc>
                <a:tc hMerge="1">
                  <a:txBody>
                    <a:bodyPr/>
                    <a:lstStyle/>
                    <a:p>
                      <a:endParaRPr lang="es-EC"/>
                    </a:p>
                  </a:txBody>
                  <a:tcPr/>
                </a:tc>
                <a:extLst>
                  <a:ext uri="{0D108BD9-81ED-4DB2-BD59-A6C34878D82A}">
                    <a16:rowId xmlns:a16="http://schemas.microsoft.com/office/drawing/2014/main" val="10000"/>
                  </a:ext>
                </a:extLst>
              </a:tr>
              <a:tr h="604519">
                <a:tc>
                  <a:txBody>
                    <a:bodyPr/>
                    <a:lstStyle/>
                    <a:p>
                      <a:pPr marL="270510">
                        <a:lnSpc>
                          <a:spcPct val="115000"/>
                        </a:lnSpc>
                        <a:spcAft>
                          <a:spcPts val="0"/>
                        </a:spcAft>
                      </a:pPr>
                      <a:r>
                        <a:rPr lang="es-EC" sz="1400" dirty="0">
                          <a:effectLst/>
                        </a:rPr>
                        <a:t>Norma aplicada</a:t>
                      </a:r>
                      <a:endParaRPr lang="es-EC" sz="1600" dirty="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a:effectLst/>
                        </a:rPr>
                        <a:t>ANSI IEEE C37.013 / IEC</a:t>
                      </a:r>
                      <a:endParaRPr lang="es-EC" sz="160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1"/>
                  </a:ext>
                </a:extLst>
              </a:tr>
              <a:tr h="302321">
                <a:tc>
                  <a:txBody>
                    <a:bodyPr/>
                    <a:lstStyle/>
                    <a:p>
                      <a:pPr marL="270510">
                        <a:lnSpc>
                          <a:spcPct val="115000"/>
                        </a:lnSpc>
                        <a:spcAft>
                          <a:spcPts val="0"/>
                        </a:spcAft>
                      </a:pPr>
                      <a:r>
                        <a:rPr lang="es-EC" sz="1400" dirty="0">
                          <a:effectLst/>
                        </a:rPr>
                        <a:t>Medio de enfriamiento</a:t>
                      </a:r>
                      <a:endParaRPr lang="es-EC" sz="1600" dirty="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dirty="0">
                          <a:effectLst/>
                        </a:rPr>
                        <a:t>Gas SF6</a:t>
                      </a:r>
                      <a:endParaRPr lang="es-EC" sz="1600" dirty="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2"/>
                  </a:ext>
                </a:extLst>
              </a:tr>
              <a:tr h="302321">
                <a:tc>
                  <a:txBody>
                    <a:bodyPr/>
                    <a:lstStyle/>
                    <a:p>
                      <a:pPr marL="270510">
                        <a:lnSpc>
                          <a:spcPct val="115000"/>
                        </a:lnSpc>
                        <a:spcAft>
                          <a:spcPts val="0"/>
                        </a:spcAft>
                      </a:pPr>
                      <a:r>
                        <a:rPr lang="es-EC" sz="1400">
                          <a:effectLst/>
                        </a:rPr>
                        <a:t>Voltaje nominal</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a:effectLst/>
                        </a:rPr>
                        <a:t>17,5 [kV]</a:t>
                      </a:r>
                      <a:endParaRPr lang="es-EC" sz="160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3"/>
                  </a:ext>
                </a:extLst>
              </a:tr>
              <a:tr h="302321">
                <a:tc>
                  <a:txBody>
                    <a:bodyPr/>
                    <a:lstStyle/>
                    <a:p>
                      <a:pPr marL="270510">
                        <a:lnSpc>
                          <a:spcPct val="115000"/>
                        </a:lnSpc>
                        <a:spcAft>
                          <a:spcPts val="0"/>
                        </a:spcAft>
                      </a:pPr>
                      <a:r>
                        <a:rPr lang="es-EC" sz="1400">
                          <a:effectLst/>
                        </a:rPr>
                        <a:t>Frecuencia nominal</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a:effectLst/>
                        </a:rPr>
                        <a:t>60[ Hz]</a:t>
                      </a:r>
                      <a:endParaRPr lang="es-EC" sz="160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4"/>
                  </a:ext>
                </a:extLst>
              </a:tr>
              <a:tr h="302321">
                <a:tc>
                  <a:txBody>
                    <a:bodyPr/>
                    <a:lstStyle/>
                    <a:p>
                      <a:pPr marL="270510">
                        <a:lnSpc>
                          <a:spcPct val="115000"/>
                        </a:lnSpc>
                        <a:spcAft>
                          <a:spcPts val="0"/>
                        </a:spcAft>
                      </a:pPr>
                      <a:r>
                        <a:rPr lang="es-EC" sz="1400">
                          <a:effectLst/>
                        </a:rPr>
                        <a:t>Corriente nominal</a:t>
                      </a:r>
                      <a:endParaRPr lang="es-EC" sz="1600">
                        <a:effectLst/>
                        <a:latin typeface="Times New Roman"/>
                        <a:ea typeface="Times New Roman"/>
                        <a:cs typeface="Times New Roman"/>
                      </a:endParaRPr>
                    </a:p>
                  </a:txBody>
                  <a:tcPr marL="44443" marR="44443" marT="0" marB="0" anchor="b"/>
                </a:tc>
                <a:tc>
                  <a:txBody>
                    <a:bodyPr/>
                    <a:lstStyle/>
                    <a:p>
                      <a:pPr marL="270510" algn="r">
                        <a:lnSpc>
                          <a:spcPct val="115000"/>
                        </a:lnSpc>
                        <a:spcAft>
                          <a:spcPts val="0"/>
                        </a:spcAft>
                      </a:pPr>
                      <a:r>
                        <a:rPr lang="es-EC" sz="1400" dirty="0">
                          <a:effectLst/>
                        </a:rPr>
                        <a:t>5000 [A]</a:t>
                      </a:r>
                      <a:endParaRPr lang="es-EC" sz="1600" dirty="0">
                        <a:effectLst/>
                        <a:latin typeface="Times New Roman"/>
                        <a:ea typeface="Times New Roman"/>
                        <a:cs typeface="Times New Roman"/>
                      </a:endParaRPr>
                    </a:p>
                  </a:txBody>
                  <a:tcPr marL="44443" marR="44443" marT="0" marB="0" anchor="b"/>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551291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VENTTIMING" val="|m0;0;26;0|m0;8.2;28;0|m1;8.4;26;0|m1;14.9;28;0|m1;15.9;26;0|m1;15.9;28;0"/>
</p:tagLst>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1264</TotalTime>
  <Words>3501</Words>
  <Application>Microsoft Office PowerPoint</Application>
  <PresentationFormat>Panorámica</PresentationFormat>
  <Paragraphs>711</Paragraphs>
  <Slides>50</Slides>
  <Notes>8</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50</vt:i4>
      </vt:variant>
    </vt:vector>
  </HeadingPairs>
  <TitlesOfParts>
    <vt:vector size="60" baseType="lpstr">
      <vt:lpstr>Arial</vt:lpstr>
      <vt:lpstr>Calibri</vt:lpstr>
      <vt:lpstr>Calibri Light</vt:lpstr>
      <vt:lpstr>Cambria Math</vt:lpstr>
      <vt:lpstr>Symbol</vt:lpstr>
      <vt:lpstr>Times New Roman</vt:lpstr>
      <vt:lpstr>Wingdings</vt:lpstr>
      <vt:lpstr>Wingdings 2</vt:lpstr>
      <vt:lpstr>HDOfficeLightV0</vt:lpstr>
      <vt:lpstr>Visio.Drawing.11</vt:lpstr>
      <vt:lpstr>Presentación de PowerPoint</vt:lpstr>
      <vt:lpstr>INTRODUCCION</vt:lpstr>
      <vt:lpstr>PRINCIPIOS BÁSICOS DE LOS RELÉS DE PROTECCIÓN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CARACTERISTICAS DE LAS FUNCIONES DE PROTECCION  DEL GENERADOR</vt:lpstr>
      <vt:lpstr>Presentación de PowerPoint</vt:lpstr>
      <vt:lpstr>Presentación de PowerPoint</vt:lpstr>
      <vt:lpstr>Presentación de PowerPoint</vt:lpstr>
      <vt:lpstr>Función 46: Protección de secuencia negativa.</vt:lpstr>
      <vt:lpstr>Función 46: Protección de secuencia negativa.</vt:lpstr>
      <vt:lpstr>Función 21G:Proteccion de respaldo.</vt:lpstr>
      <vt:lpstr>Función 40: Protección de perdida de excitación.</vt:lpstr>
      <vt:lpstr>Funcion 49:Proteccion de sobrecarga RTD(Termoestato)</vt:lpstr>
      <vt:lpstr>Función 59:Proteccion de sobre voltaje.</vt:lpstr>
      <vt:lpstr>Función 64G:Proteccion de desfase de neutro.</vt:lpstr>
      <vt:lpstr>Función 64R:Protección de falla a tierra del rotor</vt:lpstr>
      <vt:lpstr>Función 64R:Protección de falla a tierra del rotor</vt:lpstr>
      <vt:lpstr>Función 64B:Protección de falla a tierra del lado a neutro del generador</vt:lpstr>
      <vt:lpstr>Función 64C:Protección de sobre corriente del eje</vt:lpstr>
      <vt:lpstr>Función 81G:Protección de Sobre baja frecuencia</vt:lpstr>
      <vt:lpstr>Función 59/81:Protección de sobrexcitación</vt:lpstr>
      <vt:lpstr>Función 52BF:Protección de Falla del Interruptor  </vt:lpstr>
      <vt:lpstr>AJUSTE DE LAS FUNCIONES DEL RELE</vt:lpstr>
      <vt:lpstr>Funcion 46: Protección de secuencia negativa.</vt:lpstr>
      <vt:lpstr>Función 46: Protección de secuencia negativa.</vt:lpstr>
      <vt:lpstr>Función 46: Protección de secuencia negativa.</vt:lpstr>
      <vt:lpstr>Función 46: Protección de secuencia negativa.</vt:lpstr>
      <vt:lpstr>Función 46: Protección de secuencia negativa.</vt:lpstr>
      <vt:lpstr>Función 21G:Proteccion de respaldo.</vt:lpstr>
      <vt:lpstr>Función 40: Protección de perdida de excitación</vt:lpstr>
      <vt:lpstr>Función 49:Proteccion de sobrecarga RTD(Termostato)</vt:lpstr>
      <vt:lpstr>Función 49:Proteccion de sobrecarga RTD(Termostato)</vt:lpstr>
      <vt:lpstr>Función 49:Proteccion de sobrecarga RTD(Termostato)</vt:lpstr>
      <vt:lpstr>59:Proteccion de sobre voltaje.</vt:lpstr>
      <vt:lpstr>Función 64G:Proteccion de desfase de neutro.</vt:lpstr>
      <vt:lpstr>Función 64G:Proteccion de desfase de neutro.</vt:lpstr>
      <vt:lpstr>Calculo Función 64R:Protección de falla a tierra del rotor</vt:lpstr>
      <vt:lpstr>Calculo 64B:Protección de falla a tierra del lado a neutro del generador</vt:lpstr>
      <vt:lpstr>Calculo Función 64C:Protección de sobre corriente del eje</vt:lpstr>
      <vt:lpstr>Calculo Función 81G:Protección de Sobre baja frecuencia</vt:lpstr>
      <vt:lpstr>Calculo Función 59/81:Protección de sobrexcitación</vt:lpstr>
      <vt:lpstr>Calculo Función 59/81:Protección de sobrexcitación</vt:lpstr>
      <vt:lpstr>Calculo Función 52BF:Protección de Falla del Interruptor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JuanPC</dc:creator>
  <cp:lastModifiedBy>JuanPC</cp:lastModifiedBy>
  <cp:revision>33</cp:revision>
  <dcterms:created xsi:type="dcterms:W3CDTF">2017-05-17T15:30:38Z</dcterms:created>
  <dcterms:modified xsi:type="dcterms:W3CDTF">2017-05-18T12:35:30Z</dcterms:modified>
</cp:coreProperties>
</file>